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2"/>
  </p:notesMasterIdLst>
  <p:sldIdLst>
    <p:sldId id="256" r:id="rId3"/>
    <p:sldId id="257" r:id="rId4"/>
    <p:sldId id="346" r:id="rId5"/>
    <p:sldId id="347" r:id="rId6"/>
    <p:sldId id="349" r:id="rId7"/>
    <p:sldId id="348" r:id="rId8"/>
    <p:sldId id="258" r:id="rId9"/>
    <p:sldId id="298" r:id="rId10"/>
    <p:sldId id="295" r:id="rId11"/>
    <p:sldId id="265" r:id="rId12"/>
    <p:sldId id="266" r:id="rId13"/>
    <p:sldId id="259" r:id="rId14"/>
    <p:sldId id="260" r:id="rId15"/>
    <p:sldId id="264" r:id="rId16"/>
    <p:sldId id="267" r:id="rId17"/>
    <p:sldId id="338" r:id="rId18"/>
    <p:sldId id="268" r:id="rId19"/>
    <p:sldId id="337" r:id="rId20"/>
    <p:sldId id="276" r:id="rId21"/>
    <p:sldId id="269" r:id="rId22"/>
    <p:sldId id="270" r:id="rId23"/>
    <p:sldId id="271" r:id="rId24"/>
    <p:sldId id="272" r:id="rId25"/>
    <p:sldId id="273" r:id="rId26"/>
    <p:sldId id="274" r:id="rId27"/>
    <p:sldId id="299" r:id="rId28"/>
    <p:sldId id="300" r:id="rId29"/>
    <p:sldId id="301" r:id="rId30"/>
    <p:sldId id="302" r:id="rId31"/>
    <p:sldId id="304" r:id="rId32"/>
    <p:sldId id="328" r:id="rId33"/>
    <p:sldId id="305" r:id="rId34"/>
    <p:sldId id="306" r:id="rId35"/>
    <p:sldId id="307" r:id="rId36"/>
    <p:sldId id="308" r:id="rId37"/>
    <p:sldId id="278" r:id="rId38"/>
    <p:sldId id="275" r:id="rId39"/>
    <p:sldId id="280" r:id="rId40"/>
    <p:sldId id="296" r:id="rId41"/>
    <p:sldId id="279" r:id="rId42"/>
    <p:sldId id="290" r:id="rId43"/>
    <p:sldId id="281" r:id="rId44"/>
    <p:sldId id="284" r:id="rId45"/>
    <p:sldId id="303" r:id="rId46"/>
    <p:sldId id="285" r:id="rId47"/>
    <p:sldId id="286" r:id="rId48"/>
    <p:sldId id="287" r:id="rId49"/>
    <p:sldId id="332" r:id="rId50"/>
    <p:sldId id="309" r:id="rId51"/>
    <p:sldId id="310" r:id="rId52"/>
    <p:sldId id="313" r:id="rId53"/>
    <p:sldId id="314" r:id="rId54"/>
    <p:sldId id="333" r:id="rId55"/>
    <p:sldId id="315" r:id="rId56"/>
    <p:sldId id="316" r:id="rId57"/>
    <p:sldId id="334" r:id="rId58"/>
    <p:sldId id="317" r:id="rId59"/>
    <p:sldId id="318" r:id="rId60"/>
    <p:sldId id="319" r:id="rId61"/>
    <p:sldId id="320" r:id="rId62"/>
    <p:sldId id="321" r:id="rId63"/>
    <p:sldId id="322" r:id="rId64"/>
    <p:sldId id="323" r:id="rId65"/>
    <p:sldId id="324" r:id="rId66"/>
    <p:sldId id="325" r:id="rId67"/>
    <p:sldId id="335" r:id="rId68"/>
    <p:sldId id="326" r:id="rId69"/>
    <p:sldId id="327" r:id="rId70"/>
    <p:sldId id="288" r:id="rId71"/>
    <p:sldId id="345" r:id="rId72"/>
    <p:sldId id="339" r:id="rId73"/>
    <p:sldId id="340" r:id="rId74"/>
    <p:sldId id="341" r:id="rId75"/>
    <p:sldId id="342" r:id="rId76"/>
    <p:sldId id="343" r:id="rId77"/>
    <p:sldId id="344" r:id="rId78"/>
    <p:sldId id="289" r:id="rId79"/>
    <p:sldId id="336" r:id="rId80"/>
    <p:sldId id="292"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297" r:id="rId95"/>
    <p:sldId id="363" r:id="rId96"/>
    <p:sldId id="364" r:id="rId97"/>
    <p:sldId id="365" r:id="rId98"/>
    <p:sldId id="366" r:id="rId99"/>
    <p:sldId id="367" r:id="rId100"/>
    <p:sldId id="291" r:id="rId10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AD9EBD-D7A1-4118-90C0-921A49C356F5}"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s-VE"/>
        </a:p>
      </dgm:t>
    </dgm:pt>
    <dgm:pt modelId="{E7D83B9E-53C9-4F4B-B9EC-BF919EA0626A}">
      <dgm:prSet phldrT="[Texto]"/>
      <dgm:spPr/>
      <dgm:t>
        <a:bodyPr/>
        <a:lstStyle/>
        <a:p>
          <a:r>
            <a:rPr lang="es-VE" dirty="0"/>
            <a:t>Directivas y Políticas</a:t>
          </a:r>
        </a:p>
      </dgm:t>
    </dgm:pt>
    <dgm:pt modelId="{6700EAD5-6409-4046-BAE6-311C885BB5BB}" type="parTrans" cxnId="{D9D225C5-F1E8-4F18-B1C4-A79B9237A913}">
      <dgm:prSet/>
      <dgm:spPr/>
      <dgm:t>
        <a:bodyPr/>
        <a:lstStyle/>
        <a:p>
          <a:endParaRPr lang="es-VE"/>
        </a:p>
      </dgm:t>
    </dgm:pt>
    <dgm:pt modelId="{1A409471-F783-4B27-8ACF-FF5B792977D4}" type="sibTrans" cxnId="{D9D225C5-F1E8-4F18-B1C4-A79B9237A913}">
      <dgm:prSet/>
      <dgm:spPr/>
      <dgm:t>
        <a:bodyPr/>
        <a:lstStyle/>
        <a:p>
          <a:endParaRPr lang="es-VE"/>
        </a:p>
      </dgm:t>
    </dgm:pt>
    <dgm:pt modelId="{AE648435-9821-43C7-B387-910F5FB18956}">
      <dgm:prSet phldrT="[Texto]" custT="1"/>
      <dgm:spPr/>
      <dgm:t>
        <a:bodyPr/>
        <a:lstStyle/>
        <a:p>
          <a:r>
            <a:rPr lang="es-VE" sz="1200" dirty="0"/>
            <a:t>Aplicación</a:t>
          </a:r>
        </a:p>
      </dgm:t>
    </dgm:pt>
    <dgm:pt modelId="{C4C72278-12D2-419F-9404-A6F773BEF3DA}" type="parTrans" cxnId="{60D3F50A-6F73-4653-A203-86F082C1A17D}">
      <dgm:prSet/>
      <dgm:spPr/>
      <dgm:t>
        <a:bodyPr/>
        <a:lstStyle/>
        <a:p>
          <a:endParaRPr lang="es-VE"/>
        </a:p>
      </dgm:t>
    </dgm:pt>
    <dgm:pt modelId="{D159D95A-18CE-4B82-BB8C-ED2D1CE42596}" type="sibTrans" cxnId="{60D3F50A-6F73-4653-A203-86F082C1A17D}">
      <dgm:prSet/>
      <dgm:spPr/>
      <dgm:t>
        <a:bodyPr/>
        <a:lstStyle/>
        <a:p>
          <a:endParaRPr lang="es-VE"/>
        </a:p>
      </dgm:t>
    </dgm:pt>
    <dgm:pt modelId="{8FA14BF0-CBED-4D21-A7E0-038DD26548D7}">
      <dgm:prSet phldrT="[Texto]" custT="1"/>
      <dgm:spPr/>
      <dgm:t>
        <a:bodyPr/>
        <a:lstStyle/>
        <a:p>
          <a:r>
            <a:rPr lang="es-VE" sz="1600" dirty="0"/>
            <a:t>Datos</a:t>
          </a:r>
        </a:p>
      </dgm:t>
    </dgm:pt>
    <dgm:pt modelId="{CE297D8C-CEE1-4BCA-8BE0-3EA975A82A88}" type="parTrans" cxnId="{947FBF83-0C47-4596-A1DE-762C68E5D900}">
      <dgm:prSet/>
      <dgm:spPr/>
      <dgm:t>
        <a:bodyPr/>
        <a:lstStyle/>
        <a:p>
          <a:endParaRPr lang="es-VE"/>
        </a:p>
      </dgm:t>
    </dgm:pt>
    <dgm:pt modelId="{9508B9C4-7D8A-4914-80C1-B4F3803250AF}" type="sibTrans" cxnId="{947FBF83-0C47-4596-A1DE-762C68E5D900}">
      <dgm:prSet/>
      <dgm:spPr/>
      <dgm:t>
        <a:bodyPr/>
        <a:lstStyle/>
        <a:p>
          <a:endParaRPr lang="es-VE"/>
        </a:p>
      </dgm:t>
    </dgm:pt>
    <dgm:pt modelId="{678A994D-B95D-457C-9324-10B6756256E2}">
      <dgm:prSet phldrT="[Texto]" custT="1"/>
      <dgm:spPr/>
      <dgm:t>
        <a:bodyPr/>
        <a:lstStyle/>
        <a:p>
          <a:endParaRPr lang="es-VE"/>
        </a:p>
      </dgm:t>
    </dgm:pt>
    <dgm:pt modelId="{7B022426-1893-4041-87C8-3633F2F0E05B}" type="parTrans" cxnId="{D6B8A672-9A26-45E1-A530-BED6BE70CB8E}">
      <dgm:prSet/>
      <dgm:spPr/>
      <dgm:t>
        <a:bodyPr/>
        <a:lstStyle/>
        <a:p>
          <a:endParaRPr lang="es-VE"/>
        </a:p>
      </dgm:t>
    </dgm:pt>
    <dgm:pt modelId="{0D58166F-825B-40C3-AA40-49D9BEC763D9}" type="sibTrans" cxnId="{D6B8A672-9A26-45E1-A530-BED6BE70CB8E}">
      <dgm:prSet/>
      <dgm:spPr/>
      <dgm:t>
        <a:bodyPr/>
        <a:lstStyle/>
        <a:p>
          <a:endParaRPr lang="es-VE"/>
        </a:p>
      </dgm:t>
    </dgm:pt>
    <dgm:pt modelId="{25077B04-4BE1-4BC4-946F-A7D3578959FB}">
      <dgm:prSet/>
      <dgm:spPr/>
      <dgm:t>
        <a:bodyPr/>
        <a:lstStyle/>
        <a:p>
          <a:r>
            <a:rPr lang="es-VE" dirty="0"/>
            <a:t>Seguridad Física</a:t>
          </a:r>
        </a:p>
      </dgm:t>
    </dgm:pt>
    <dgm:pt modelId="{5AA07692-6D12-40A2-9FDB-0B22DA18F7A3}" type="parTrans" cxnId="{8B4EAD34-E76B-4E0C-9CDE-3F536A97AE97}">
      <dgm:prSet/>
      <dgm:spPr/>
      <dgm:t>
        <a:bodyPr/>
        <a:lstStyle/>
        <a:p>
          <a:endParaRPr lang="es-VE"/>
        </a:p>
      </dgm:t>
    </dgm:pt>
    <dgm:pt modelId="{F2DB6D6B-0812-4175-B6A7-AEFC09B2B29C}" type="sibTrans" cxnId="{8B4EAD34-E76B-4E0C-9CDE-3F536A97AE97}">
      <dgm:prSet/>
      <dgm:spPr/>
      <dgm:t>
        <a:bodyPr/>
        <a:lstStyle/>
        <a:p>
          <a:endParaRPr lang="es-VE"/>
        </a:p>
      </dgm:t>
    </dgm:pt>
    <dgm:pt modelId="{5D763678-ECC1-4801-9F4D-081F79810B94}">
      <dgm:prSet/>
      <dgm:spPr/>
      <dgm:t>
        <a:bodyPr/>
        <a:lstStyle/>
        <a:p>
          <a:r>
            <a:rPr lang="es-VE" dirty="0"/>
            <a:t>Seguridad Perimetral</a:t>
          </a:r>
        </a:p>
      </dgm:t>
    </dgm:pt>
    <dgm:pt modelId="{917A5447-C687-412F-85D7-2ACEAC48EB63}" type="parTrans" cxnId="{CCF42BFB-2E2C-4B90-9AF5-265EBAE71631}">
      <dgm:prSet/>
      <dgm:spPr/>
      <dgm:t>
        <a:bodyPr/>
        <a:lstStyle/>
        <a:p>
          <a:endParaRPr lang="es-VE"/>
        </a:p>
      </dgm:t>
    </dgm:pt>
    <dgm:pt modelId="{68C2C686-636C-45E3-B5A1-8ABD2486CA1F}" type="sibTrans" cxnId="{CCF42BFB-2E2C-4B90-9AF5-265EBAE71631}">
      <dgm:prSet/>
      <dgm:spPr/>
      <dgm:t>
        <a:bodyPr/>
        <a:lstStyle/>
        <a:p>
          <a:endParaRPr lang="es-VE"/>
        </a:p>
      </dgm:t>
    </dgm:pt>
    <dgm:pt modelId="{E4893F30-1F5D-47CA-A84E-3446B564B186}">
      <dgm:prSet/>
      <dgm:spPr/>
      <dgm:t>
        <a:bodyPr/>
        <a:lstStyle/>
        <a:p>
          <a:r>
            <a:rPr lang="es-VE" dirty="0"/>
            <a:t>Host</a:t>
          </a:r>
        </a:p>
      </dgm:t>
    </dgm:pt>
    <dgm:pt modelId="{2AB7D866-D93B-4CE3-B46F-4801F8FAF880}" type="parTrans" cxnId="{6AC8E01B-AB19-4B51-9012-8B1F9C010AB1}">
      <dgm:prSet/>
      <dgm:spPr/>
      <dgm:t>
        <a:bodyPr/>
        <a:lstStyle/>
        <a:p>
          <a:endParaRPr lang="es-VE"/>
        </a:p>
      </dgm:t>
    </dgm:pt>
    <dgm:pt modelId="{26AE37FD-03BB-4377-992D-05C0BA2423DC}" type="sibTrans" cxnId="{6AC8E01B-AB19-4B51-9012-8B1F9C010AB1}">
      <dgm:prSet/>
      <dgm:spPr/>
      <dgm:t>
        <a:bodyPr/>
        <a:lstStyle/>
        <a:p>
          <a:endParaRPr lang="es-VE"/>
        </a:p>
      </dgm:t>
    </dgm:pt>
    <dgm:pt modelId="{DF4F3A94-9596-4244-A876-50276A358B13}">
      <dgm:prSet/>
      <dgm:spPr/>
      <dgm:t>
        <a:bodyPr/>
        <a:lstStyle/>
        <a:p>
          <a:r>
            <a:rPr lang="es-VE" dirty="0"/>
            <a:t>Redes</a:t>
          </a:r>
        </a:p>
      </dgm:t>
    </dgm:pt>
    <dgm:pt modelId="{CEF084A7-1387-4D76-9F68-C3CA6C9AE209}" type="parTrans" cxnId="{43162989-1E4B-4099-AF0D-BA6677C7161D}">
      <dgm:prSet/>
      <dgm:spPr/>
      <dgm:t>
        <a:bodyPr/>
        <a:lstStyle/>
        <a:p>
          <a:endParaRPr lang="es-VE"/>
        </a:p>
      </dgm:t>
    </dgm:pt>
    <dgm:pt modelId="{6967FD82-5171-450E-92C2-D8C6FAB1EE31}" type="sibTrans" cxnId="{43162989-1E4B-4099-AF0D-BA6677C7161D}">
      <dgm:prSet/>
      <dgm:spPr/>
      <dgm:t>
        <a:bodyPr/>
        <a:lstStyle/>
        <a:p>
          <a:endParaRPr lang="es-VE"/>
        </a:p>
      </dgm:t>
    </dgm:pt>
    <dgm:pt modelId="{7B4D17A1-338E-48D7-9238-94E6A2D83AF7}" type="pres">
      <dgm:prSet presAssocID="{04AD9EBD-D7A1-4118-90C0-921A49C356F5}" presName="Name0" presStyleCnt="0">
        <dgm:presLayoutVars>
          <dgm:chMax val="7"/>
          <dgm:resizeHandles val="exact"/>
        </dgm:presLayoutVars>
      </dgm:prSet>
      <dgm:spPr/>
    </dgm:pt>
    <dgm:pt modelId="{1CDED410-A9B8-40AD-A186-F2434ADE6B9B}" type="pres">
      <dgm:prSet presAssocID="{04AD9EBD-D7A1-4118-90C0-921A49C356F5}" presName="comp1" presStyleCnt="0"/>
      <dgm:spPr/>
    </dgm:pt>
    <dgm:pt modelId="{5C82A6A9-788D-4DA9-906C-F9698C707916}" type="pres">
      <dgm:prSet presAssocID="{04AD9EBD-D7A1-4118-90C0-921A49C356F5}" presName="circle1" presStyleLbl="node1" presStyleIdx="0" presStyleCnt="7"/>
      <dgm:spPr/>
    </dgm:pt>
    <dgm:pt modelId="{AAFF8572-EFB4-4FD7-B565-6168CCDDFBAE}" type="pres">
      <dgm:prSet presAssocID="{04AD9EBD-D7A1-4118-90C0-921A49C356F5}" presName="c1text" presStyleLbl="node1" presStyleIdx="0" presStyleCnt="7">
        <dgm:presLayoutVars>
          <dgm:bulletEnabled val="1"/>
        </dgm:presLayoutVars>
      </dgm:prSet>
      <dgm:spPr/>
    </dgm:pt>
    <dgm:pt modelId="{F46E589F-CFC3-4535-A63D-13A2AC66E687}" type="pres">
      <dgm:prSet presAssocID="{04AD9EBD-D7A1-4118-90C0-921A49C356F5}" presName="comp2" presStyleCnt="0"/>
      <dgm:spPr/>
    </dgm:pt>
    <dgm:pt modelId="{C425D02D-14D2-4F03-86F6-A784DACFECC9}" type="pres">
      <dgm:prSet presAssocID="{04AD9EBD-D7A1-4118-90C0-921A49C356F5}" presName="circle2" presStyleLbl="node1" presStyleIdx="1" presStyleCnt="7"/>
      <dgm:spPr/>
    </dgm:pt>
    <dgm:pt modelId="{B1C10C70-6CDB-4021-A465-68ED073F97EB}" type="pres">
      <dgm:prSet presAssocID="{04AD9EBD-D7A1-4118-90C0-921A49C356F5}" presName="c2text" presStyleLbl="node1" presStyleIdx="1" presStyleCnt="7">
        <dgm:presLayoutVars>
          <dgm:bulletEnabled val="1"/>
        </dgm:presLayoutVars>
      </dgm:prSet>
      <dgm:spPr/>
    </dgm:pt>
    <dgm:pt modelId="{27080770-97F7-4158-9787-2F65AF4C8A68}" type="pres">
      <dgm:prSet presAssocID="{04AD9EBD-D7A1-4118-90C0-921A49C356F5}" presName="comp3" presStyleCnt="0"/>
      <dgm:spPr/>
    </dgm:pt>
    <dgm:pt modelId="{2F1006A4-F8E8-4321-A71C-7C94BC0B089D}" type="pres">
      <dgm:prSet presAssocID="{04AD9EBD-D7A1-4118-90C0-921A49C356F5}" presName="circle3" presStyleLbl="node1" presStyleIdx="2" presStyleCnt="7"/>
      <dgm:spPr/>
    </dgm:pt>
    <dgm:pt modelId="{9C32A32C-52C7-4A11-A03C-42FD1B200410}" type="pres">
      <dgm:prSet presAssocID="{04AD9EBD-D7A1-4118-90C0-921A49C356F5}" presName="c3text" presStyleLbl="node1" presStyleIdx="2" presStyleCnt="7">
        <dgm:presLayoutVars>
          <dgm:bulletEnabled val="1"/>
        </dgm:presLayoutVars>
      </dgm:prSet>
      <dgm:spPr/>
    </dgm:pt>
    <dgm:pt modelId="{F5178A66-A326-4214-A98D-6DA2077F0BD1}" type="pres">
      <dgm:prSet presAssocID="{04AD9EBD-D7A1-4118-90C0-921A49C356F5}" presName="comp4" presStyleCnt="0"/>
      <dgm:spPr/>
    </dgm:pt>
    <dgm:pt modelId="{02B60DF7-60D8-4D68-B964-E4A38571562C}" type="pres">
      <dgm:prSet presAssocID="{04AD9EBD-D7A1-4118-90C0-921A49C356F5}" presName="circle4" presStyleLbl="node1" presStyleIdx="3" presStyleCnt="7"/>
      <dgm:spPr/>
    </dgm:pt>
    <dgm:pt modelId="{9FCD1A9E-E56A-4D75-B2F1-90AD30164844}" type="pres">
      <dgm:prSet presAssocID="{04AD9EBD-D7A1-4118-90C0-921A49C356F5}" presName="c4text" presStyleLbl="node1" presStyleIdx="3" presStyleCnt="7">
        <dgm:presLayoutVars>
          <dgm:bulletEnabled val="1"/>
        </dgm:presLayoutVars>
      </dgm:prSet>
      <dgm:spPr/>
    </dgm:pt>
    <dgm:pt modelId="{BDBD1D76-2A58-4AED-9690-CC26C8D3A104}" type="pres">
      <dgm:prSet presAssocID="{04AD9EBD-D7A1-4118-90C0-921A49C356F5}" presName="comp5" presStyleCnt="0"/>
      <dgm:spPr/>
    </dgm:pt>
    <dgm:pt modelId="{384947A2-9931-46CF-B875-F00C95DF88E2}" type="pres">
      <dgm:prSet presAssocID="{04AD9EBD-D7A1-4118-90C0-921A49C356F5}" presName="circle5" presStyleLbl="node1" presStyleIdx="4" presStyleCnt="7"/>
      <dgm:spPr/>
    </dgm:pt>
    <dgm:pt modelId="{D1E0823B-CD5F-47A5-BF16-0BF64703D5C5}" type="pres">
      <dgm:prSet presAssocID="{04AD9EBD-D7A1-4118-90C0-921A49C356F5}" presName="c5text" presStyleLbl="node1" presStyleIdx="4" presStyleCnt="7">
        <dgm:presLayoutVars>
          <dgm:bulletEnabled val="1"/>
        </dgm:presLayoutVars>
      </dgm:prSet>
      <dgm:spPr/>
    </dgm:pt>
    <dgm:pt modelId="{08D89043-FD67-4A61-BC7B-74F7E360EDA6}" type="pres">
      <dgm:prSet presAssocID="{04AD9EBD-D7A1-4118-90C0-921A49C356F5}" presName="comp6" presStyleCnt="0"/>
      <dgm:spPr/>
    </dgm:pt>
    <dgm:pt modelId="{EBFC093B-DACF-46D8-82E4-84471FAA8B9A}" type="pres">
      <dgm:prSet presAssocID="{04AD9EBD-D7A1-4118-90C0-921A49C356F5}" presName="circle6" presStyleLbl="node1" presStyleIdx="5" presStyleCnt="7"/>
      <dgm:spPr/>
    </dgm:pt>
    <dgm:pt modelId="{14FDACFF-8D66-4A71-BF6D-F781A22AF56C}" type="pres">
      <dgm:prSet presAssocID="{04AD9EBD-D7A1-4118-90C0-921A49C356F5}" presName="c6text" presStyleLbl="node1" presStyleIdx="5" presStyleCnt="7">
        <dgm:presLayoutVars>
          <dgm:bulletEnabled val="1"/>
        </dgm:presLayoutVars>
      </dgm:prSet>
      <dgm:spPr/>
    </dgm:pt>
    <dgm:pt modelId="{9C2B2747-BC77-409D-A240-28369FB645C1}" type="pres">
      <dgm:prSet presAssocID="{04AD9EBD-D7A1-4118-90C0-921A49C356F5}" presName="comp7" presStyleCnt="0"/>
      <dgm:spPr/>
    </dgm:pt>
    <dgm:pt modelId="{E09208E2-BA5E-40E6-B1CE-68D765515DCD}" type="pres">
      <dgm:prSet presAssocID="{04AD9EBD-D7A1-4118-90C0-921A49C356F5}" presName="circle7" presStyleLbl="node1" presStyleIdx="6" presStyleCnt="7"/>
      <dgm:spPr/>
    </dgm:pt>
    <dgm:pt modelId="{436D6EEE-AF32-4C85-A0F8-B6E6A4AC5B22}" type="pres">
      <dgm:prSet presAssocID="{04AD9EBD-D7A1-4118-90C0-921A49C356F5}" presName="c7text" presStyleLbl="node1" presStyleIdx="6" presStyleCnt="7">
        <dgm:presLayoutVars>
          <dgm:bulletEnabled val="1"/>
        </dgm:presLayoutVars>
      </dgm:prSet>
      <dgm:spPr/>
    </dgm:pt>
  </dgm:ptLst>
  <dgm:cxnLst>
    <dgm:cxn modelId="{60D3F50A-6F73-4653-A203-86F082C1A17D}" srcId="{04AD9EBD-D7A1-4118-90C0-921A49C356F5}" destId="{AE648435-9821-43C7-B387-910F5FB18956}" srcOrd="5" destOrd="0" parTransId="{C4C72278-12D2-419F-9404-A6F773BEF3DA}" sibTransId="{D159D95A-18CE-4B82-BB8C-ED2D1CE42596}"/>
    <dgm:cxn modelId="{6AC8E01B-AB19-4B51-9012-8B1F9C010AB1}" srcId="{04AD9EBD-D7A1-4118-90C0-921A49C356F5}" destId="{E4893F30-1F5D-47CA-A84E-3446B564B186}" srcOrd="4" destOrd="0" parTransId="{2AB7D866-D93B-4CE3-B46F-4801F8FAF880}" sibTransId="{26AE37FD-03BB-4377-992D-05C0BA2423DC}"/>
    <dgm:cxn modelId="{2980E225-CC1D-4BDA-B508-0DD7738F3AA4}" type="presOf" srcId="{AE648435-9821-43C7-B387-910F5FB18956}" destId="{14FDACFF-8D66-4A71-BF6D-F781A22AF56C}" srcOrd="1" destOrd="0" presId="urn:microsoft.com/office/officeart/2005/8/layout/venn2"/>
    <dgm:cxn modelId="{08B1212B-BEA2-4913-88DA-3E07E77CD4D4}" type="presOf" srcId="{DF4F3A94-9596-4244-A876-50276A358B13}" destId="{02B60DF7-60D8-4D68-B964-E4A38571562C}" srcOrd="0" destOrd="0" presId="urn:microsoft.com/office/officeart/2005/8/layout/venn2"/>
    <dgm:cxn modelId="{FBB1A02D-76DF-472C-A396-64BC87F7CC69}" type="presOf" srcId="{E7D83B9E-53C9-4F4B-B9EC-BF919EA0626A}" destId="{AAFF8572-EFB4-4FD7-B565-6168CCDDFBAE}" srcOrd="1" destOrd="0" presId="urn:microsoft.com/office/officeart/2005/8/layout/venn2"/>
    <dgm:cxn modelId="{CAF1AD30-8D25-4B0B-A077-CA82592EEA7C}" type="presOf" srcId="{5D763678-ECC1-4801-9F4D-081F79810B94}" destId="{2F1006A4-F8E8-4321-A71C-7C94BC0B089D}" srcOrd="0" destOrd="0" presId="urn:microsoft.com/office/officeart/2005/8/layout/venn2"/>
    <dgm:cxn modelId="{8B4EAD34-E76B-4E0C-9CDE-3F536A97AE97}" srcId="{04AD9EBD-D7A1-4118-90C0-921A49C356F5}" destId="{25077B04-4BE1-4BC4-946F-A7D3578959FB}" srcOrd="1" destOrd="0" parTransId="{5AA07692-6D12-40A2-9FDB-0B22DA18F7A3}" sibTransId="{F2DB6D6B-0812-4175-B6A7-AEFC09B2B29C}"/>
    <dgm:cxn modelId="{4D296B42-606A-495F-962E-08A6F74EE077}" type="presOf" srcId="{25077B04-4BE1-4BC4-946F-A7D3578959FB}" destId="{B1C10C70-6CDB-4021-A465-68ED073F97EB}" srcOrd="1" destOrd="0" presId="urn:microsoft.com/office/officeart/2005/8/layout/venn2"/>
    <dgm:cxn modelId="{5E48AE4A-98BE-4323-A5D8-ABFED7469795}" type="presOf" srcId="{04AD9EBD-D7A1-4118-90C0-921A49C356F5}" destId="{7B4D17A1-338E-48D7-9238-94E6A2D83AF7}" srcOrd="0" destOrd="0" presId="urn:microsoft.com/office/officeart/2005/8/layout/venn2"/>
    <dgm:cxn modelId="{D6B8A672-9A26-45E1-A530-BED6BE70CB8E}" srcId="{04AD9EBD-D7A1-4118-90C0-921A49C356F5}" destId="{678A994D-B95D-457C-9324-10B6756256E2}" srcOrd="7" destOrd="0" parTransId="{7B022426-1893-4041-87C8-3633F2F0E05B}" sibTransId="{0D58166F-825B-40C3-AA40-49D9BEC763D9}"/>
    <dgm:cxn modelId="{947FBF83-0C47-4596-A1DE-762C68E5D900}" srcId="{04AD9EBD-D7A1-4118-90C0-921A49C356F5}" destId="{8FA14BF0-CBED-4D21-A7E0-038DD26548D7}" srcOrd="6" destOrd="0" parTransId="{CE297D8C-CEE1-4BCA-8BE0-3EA975A82A88}" sibTransId="{9508B9C4-7D8A-4914-80C1-B4F3803250AF}"/>
    <dgm:cxn modelId="{18021086-7C39-4574-84E4-AFC97053571D}" type="presOf" srcId="{8FA14BF0-CBED-4D21-A7E0-038DD26548D7}" destId="{436D6EEE-AF32-4C85-A0F8-B6E6A4AC5B22}" srcOrd="1" destOrd="0" presId="urn:microsoft.com/office/officeart/2005/8/layout/venn2"/>
    <dgm:cxn modelId="{6A27F186-2C37-4C69-BDEE-4C8F9BDE3335}" type="presOf" srcId="{8FA14BF0-CBED-4D21-A7E0-038DD26548D7}" destId="{E09208E2-BA5E-40E6-B1CE-68D765515DCD}" srcOrd="0" destOrd="0" presId="urn:microsoft.com/office/officeart/2005/8/layout/venn2"/>
    <dgm:cxn modelId="{43162989-1E4B-4099-AF0D-BA6677C7161D}" srcId="{04AD9EBD-D7A1-4118-90C0-921A49C356F5}" destId="{DF4F3A94-9596-4244-A876-50276A358B13}" srcOrd="3" destOrd="0" parTransId="{CEF084A7-1387-4D76-9F68-C3CA6C9AE209}" sibTransId="{6967FD82-5171-450E-92C2-D8C6FAB1EE31}"/>
    <dgm:cxn modelId="{1828AAAC-5E89-4DB3-84F9-D56C77035044}" type="presOf" srcId="{E4893F30-1F5D-47CA-A84E-3446B564B186}" destId="{D1E0823B-CD5F-47A5-BF16-0BF64703D5C5}" srcOrd="1" destOrd="0" presId="urn:microsoft.com/office/officeart/2005/8/layout/venn2"/>
    <dgm:cxn modelId="{D9D225C5-F1E8-4F18-B1C4-A79B9237A913}" srcId="{04AD9EBD-D7A1-4118-90C0-921A49C356F5}" destId="{E7D83B9E-53C9-4F4B-B9EC-BF919EA0626A}" srcOrd="0" destOrd="0" parTransId="{6700EAD5-6409-4046-BAE6-311C885BB5BB}" sibTransId="{1A409471-F783-4B27-8ACF-FF5B792977D4}"/>
    <dgm:cxn modelId="{911A2EC7-6A8F-4F54-B60E-7E8FB553206E}" type="presOf" srcId="{E4893F30-1F5D-47CA-A84E-3446B564B186}" destId="{384947A2-9931-46CF-B875-F00C95DF88E2}" srcOrd="0" destOrd="0" presId="urn:microsoft.com/office/officeart/2005/8/layout/venn2"/>
    <dgm:cxn modelId="{DD5946C7-DB26-4330-8746-260F7F728295}" type="presOf" srcId="{E7D83B9E-53C9-4F4B-B9EC-BF919EA0626A}" destId="{5C82A6A9-788D-4DA9-906C-F9698C707916}" srcOrd="0" destOrd="0" presId="urn:microsoft.com/office/officeart/2005/8/layout/venn2"/>
    <dgm:cxn modelId="{B2B746C7-78D7-4F8C-82D1-F8828C9A2429}" type="presOf" srcId="{DF4F3A94-9596-4244-A876-50276A358B13}" destId="{9FCD1A9E-E56A-4D75-B2F1-90AD30164844}" srcOrd="1" destOrd="0" presId="urn:microsoft.com/office/officeart/2005/8/layout/venn2"/>
    <dgm:cxn modelId="{36D2C4DF-398B-4F56-BD4B-0AB31C0434A4}" type="presOf" srcId="{5D763678-ECC1-4801-9F4D-081F79810B94}" destId="{9C32A32C-52C7-4A11-A03C-42FD1B200410}" srcOrd="1" destOrd="0" presId="urn:microsoft.com/office/officeart/2005/8/layout/venn2"/>
    <dgm:cxn modelId="{303CC4E9-5D5E-4688-8898-537409559DC6}" type="presOf" srcId="{AE648435-9821-43C7-B387-910F5FB18956}" destId="{EBFC093B-DACF-46D8-82E4-84471FAA8B9A}" srcOrd="0" destOrd="0" presId="urn:microsoft.com/office/officeart/2005/8/layout/venn2"/>
    <dgm:cxn modelId="{99FDE3F6-58A2-4C9D-85DC-F5B2D4F7E237}" type="presOf" srcId="{25077B04-4BE1-4BC4-946F-A7D3578959FB}" destId="{C425D02D-14D2-4F03-86F6-A784DACFECC9}" srcOrd="0" destOrd="0" presId="urn:microsoft.com/office/officeart/2005/8/layout/venn2"/>
    <dgm:cxn modelId="{CCF42BFB-2E2C-4B90-9AF5-265EBAE71631}" srcId="{04AD9EBD-D7A1-4118-90C0-921A49C356F5}" destId="{5D763678-ECC1-4801-9F4D-081F79810B94}" srcOrd="2" destOrd="0" parTransId="{917A5447-C687-412F-85D7-2ACEAC48EB63}" sibTransId="{68C2C686-636C-45E3-B5A1-8ABD2486CA1F}"/>
    <dgm:cxn modelId="{D4260981-3765-4FDD-843E-F503CD92C7B0}" type="presParOf" srcId="{7B4D17A1-338E-48D7-9238-94E6A2D83AF7}" destId="{1CDED410-A9B8-40AD-A186-F2434ADE6B9B}" srcOrd="0" destOrd="0" presId="urn:microsoft.com/office/officeart/2005/8/layout/venn2"/>
    <dgm:cxn modelId="{3E2F294E-73E3-440B-BB1B-FC6E7540C3D6}" type="presParOf" srcId="{1CDED410-A9B8-40AD-A186-F2434ADE6B9B}" destId="{5C82A6A9-788D-4DA9-906C-F9698C707916}" srcOrd="0" destOrd="0" presId="urn:microsoft.com/office/officeart/2005/8/layout/venn2"/>
    <dgm:cxn modelId="{92676355-B1AA-4B97-83C3-17675175225D}" type="presParOf" srcId="{1CDED410-A9B8-40AD-A186-F2434ADE6B9B}" destId="{AAFF8572-EFB4-4FD7-B565-6168CCDDFBAE}" srcOrd="1" destOrd="0" presId="urn:microsoft.com/office/officeart/2005/8/layout/venn2"/>
    <dgm:cxn modelId="{453CF02E-BEC7-47AC-9C90-43D218BDD434}" type="presParOf" srcId="{7B4D17A1-338E-48D7-9238-94E6A2D83AF7}" destId="{F46E589F-CFC3-4535-A63D-13A2AC66E687}" srcOrd="1" destOrd="0" presId="urn:microsoft.com/office/officeart/2005/8/layout/venn2"/>
    <dgm:cxn modelId="{1BC7C3D0-0B47-49A9-83E6-70E91A1CF80C}" type="presParOf" srcId="{F46E589F-CFC3-4535-A63D-13A2AC66E687}" destId="{C425D02D-14D2-4F03-86F6-A784DACFECC9}" srcOrd="0" destOrd="0" presId="urn:microsoft.com/office/officeart/2005/8/layout/venn2"/>
    <dgm:cxn modelId="{DCC03E1F-B0F9-44B9-A3F2-FC96EAEEB83A}" type="presParOf" srcId="{F46E589F-CFC3-4535-A63D-13A2AC66E687}" destId="{B1C10C70-6CDB-4021-A465-68ED073F97EB}" srcOrd="1" destOrd="0" presId="urn:microsoft.com/office/officeart/2005/8/layout/venn2"/>
    <dgm:cxn modelId="{FA6D2ECD-8E4F-47A2-8E2A-26B95657858D}" type="presParOf" srcId="{7B4D17A1-338E-48D7-9238-94E6A2D83AF7}" destId="{27080770-97F7-4158-9787-2F65AF4C8A68}" srcOrd="2" destOrd="0" presId="urn:microsoft.com/office/officeart/2005/8/layout/venn2"/>
    <dgm:cxn modelId="{E3CDA9BA-9F17-45B4-8ED4-5A874EE1D001}" type="presParOf" srcId="{27080770-97F7-4158-9787-2F65AF4C8A68}" destId="{2F1006A4-F8E8-4321-A71C-7C94BC0B089D}" srcOrd="0" destOrd="0" presId="urn:microsoft.com/office/officeart/2005/8/layout/venn2"/>
    <dgm:cxn modelId="{2739DF89-D37D-4AA2-811F-ABD978A9E827}" type="presParOf" srcId="{27080770-97F7-4158-9787-2F65AF4C8A68}" destId="{9C32A32C-52C7-4A11-A03C-42FD1B200410}" srcOrd="1" destOrd="0" presId="urn:microsoft.com/office/officeart/2005/8/layout/venn2"/>
    <dgm:cxn modelId="{056B75EE-B327-4748-B30B-EAED275FE6AC}" type="presParOf" srcId="{7B4D17A1-338E-48D7-9238-94E6A2D83AF7}" destId="{F5178A66-A326-4214-A98D-6DA2077F0BD1}" srcOrd="3" destOrd="0" presId="urn:microsoft.com/office/officeart/2005/8/layout/venn2"/>
    <dgm:cxn modelId="{5D052C25-E353-43CF-9626-74A4C66942F3}" type="presParOf" srcId="{F5178A66-A326-4214-A98D-6DA2077F0BD1}" destId="{02B60DF7-60D8-4D68-B964-E4A38571562C}" srcOrd="0" destOrd="0" presId="urn:microsoft.com/office/officeart/2005/8/layout/venn2"/>
    <dgm:cxn modelId="{4481A1B2-E42C-40CE-B011-0861BA531A24}" type="presParOf" srcId="{F5178A66-A326-4214-A98D-6DA2077F0BD1}" destId="{9FCD1A9E-E56A-4D75-B2F1-90AD30164844}" srcOrd="1" destOrd="0" presId="urn:microsoft.com/office/officeart/2005/8/layout/venn2"/>
    <dgm:cxn modelId="{FF9F009E-805B-4C07-9921-2083345122B1}" type="presParOf" srcId="{7B4D17A1-338E-48D7-9238-94E6A2D83AF7}" destId="{BDBD1D76-2A58-4AED-9690-CC26C8D3A104}" srcOrd="4" destOrd="0" presId="urn:microsoft.com/office/officeart/2005/8/layout/venn2"/>
    <dgm:cxn modelId="{4B364ED0-1BA3-4160-981D-053E94D29F47}" type="presParOf" srcId="{BDBD1D76-2A58-4AED-9690-CC26C8D3A104}" destId="{384947A2-9931-46CF-B875-F00C95DF88E2}" srcOrd="0" destOrd="0" presId="urn:microsoft.com/office/officeart/2005/8/layout/venn2"/>
    <dgm:cxn modelId="{A44228AC-7934-4224-B5DB-2B16594E2D0E}" type="presParOf" srcId="{BDBD1D76-2A58-4AED-9690-CC26C8D3A104}" destId="{D1E0823B-CD5F-47A5-BF16-0BF64703D5C5}" srcOrd="1" destOrd="0" presId="urn:microsoft.com/office/officeart/2005/8/layout/venn2"/>
    <dgm:cxn modelId="{373BB4CD-149A-4649-9DDF-629EB8932699}" type="presParOf" srcId="{7B4D17A1-338E-48D7-9238-94E6A2D83AF7}" destId="{08D89043-FD67-4A61-BC7B-74F7E360EDA6}" srcOrd="5" destOrd="0" presId="urn:microsoft.com/office/officeart/2005/8/layout/venn2"/>
    <dgm:cxn modelId="{BDADBF05-34D6-45E1-9C33-96631B523426}" type="presParOf" srcId="{08D89043-FD67-4A61-BC7B-74F7E360EDA6}" destId="{EBFC093B-DACF-46D8-82E4-84471FAA8B9A}" srcOrd="0" destOrd="0" presId="urn:microsoft.com/office/officeart/2005/8/layout/venn2"/>
    <dgm:cxn modelId="{2A9D8FA8-C022-4332-8265-69E4D00A13FF}" type="presParOf" srcId="{08D89043-FD67-4A61-BC7B-74F7E360EDA6}" destId="{14FDACFF-8D66-4A71-BF6D-F781A22AF56C}" srcOrd="1" destOrd="0" presId="urn:microsoft.com/office/officeart/2005/8/layout/venn2"/>
    <dgm:cxn modelId="{0062BE97-DD48-498F-A4BD-75F1B5478F27}" type="presParOf" srcId="{7B4D17A1-338E-48D7-9238-94E6A2D83AF7}" destId="{9C2B2747-BC77-409D-A240-28369FB645C1}" srcOrd="6" destOrd="0" presId="urn:microsoft.com/office/officeart/2005/8/layout/venn2"/>
    <dgm:cxn modelId="{19E54D93-B27D-42DC-8C8F-1753CA8ADC69}" type="presParOf" srcId="{9C2B2747-BC77-409D-A240-28369FB645C1}" destId="{E09208E2-BA5E-40E6-B1CE-68D765515DCD}" srcOrd="0" destOrd="0" presId="urn:microsoft.com/office/officeart/2005/8/layout/venn2"/>
    <dgm:cxn modelId="{1B17EBD0-3CE1-4894-805D-E32E073A868E}" type="presParOf" srcId="{9C2B2747-BC77-409D-A240-28369FB645C1}" destId="{436D6EEE-AF32-4C85-A0F8-B6E6A4AC5B22}"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C1E47-B975-4CCA-ACA9-26C885DE9B7A}"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s-VE"/>
        </a:p>
      </dgm:t>
    </dgm:pt>
    <dgm:pt modelId="{EFEB9580-9D67-4B5D-A0FF-D5EA04C1BC30}">
      <dgm:prSet phldrT="[Texto]"/>
      <dgm:spPr/>
      <dgm:t>
        <a:bodyPr/>
        <a:lstStyle/>
        <a:p>
          <a:r>
            <a:rPr lang="es-VE" dirty="0">
              <a:latin typeface="Arial Black" panose="020B0A04020102020204" pitchFamily="34" charset="0"/>
            </a:rPr>
            <a:t>Tipos </a:t>
          </a:r>
        </a:p>
        <a:p>
          <a:r>
            <a:rPr lang="es-VE" dirty="0">
              <a:latin typeface="Arial Black" panose="020B0A04020102020204" pitchFamily="34" charset="0"/>
            </a:rPr>
            <a:t>Ciberataques</a:t>
          </a:r>
        </a:p>
      </dgm:t>
    </dgm:pt>
    <dgm:pt modelId="{694D1AA2-3008-44C4-8399-E23C56D3ECED}" type="parTrans" cxnId="{6456497D-9869-41A4-9533-EC3AC38A4EAA}">
      <dgm:prSet/>
      <dgm:spPr/>
      <dgm:t>
        <a:bodyPr/>
        <a:lstStyle/>
        <a:p>
          <a:endParaRPr lang="es-VE"/>
        </a:p>
      </dgm:t>
    </dgm:pt>
    <dgm:pt modelId="{8C3B7E74-4B67-44D7-B2F7-74C7B5AE7F14}" type="sibTrans" cxnId="{6456497D-9869-41A4-9533-EC3AC38A4EAA}">
      <dgm:prSet/>
      <dgm:spPr/>
      <dgm:t>
        <a:bodyPr/>
        <a:lstStyle/>
        <a:p>
          <a:endParaRPr lang="es-VE"/>
        </a:p>
      </dgm:t>
    </dgm:pt>
    <dgm:pt modelId="{82434371-5D6E-446C-9254-D51B2E6CAAAE}">
      <dgm:prSet phldrT="[Texto]" custT="1"/>
      <dgm:spPr/>
      <dgm:t>
        <a:bodyPr/>
        <a:lstStyle/>
        <a:p>
          <a:r>
            <a:rPr lang="es-VE" sz="1400" b="1" dirty="0">
              <a:latin typeface="Arial" panose="020B0604020202020204" pitchFamily="34" charset="0"/>
              <a:cs typeface="Arial" panose="020B0604020202020204" pitchFamily="34" charset="0"/>
            </a:rPr>
            <a:t>DoS o </a:t>
          </a:r>
        </a:p>
        <a:p>
          <a:r>
            <a:rPr lang="es-VE" sz="1400" b="1" dirty="0" err="1">
              <a:latin typeface="Arial" panose="020B0604020202020204" pitchFamily="34" charset="0"/>
              <a:cs typeface="Arial" panose="020B0604020202020204" pitchFamily="34" charset="0"/>
            </a:rPr>
            <a:t>DDoS</a:t>
          </a:r>
          <a:endParaRPr lang="es-VE" sz="1400" b="1" dirty="0">
            <a:latin typeface="Arial" panose="020B0604020202020204" pitchFamily="34" charset="0"/>
            <a:cs typeface="Arial" panose="020B0604020202020204" pitchFamily="34" charset="0"/>
          </a:endParaRPr>
        </a:p>
      </dgm:t>
    </dgm:pt>
    <dgm:pt modelId="{17E498B8-5918-41E9-B1CF-BDEAB54EE65A}" type="parTrans" cxnId="{D00F5875-5737-4D9B-8289-5340B05617A3}">
      <dgm:prSet/>
      <dgm:spPr/>
      <dgm:t>
        <a:bodyPr/>
        <a:lstStyle/>
        <a:p>
          <a:endParaRPr lang="es-VE"/>
        </a:p>
      </dgm:t>
    </dgm:pt>
    <dgm:pt modelId="{148A32B8-AC79-47E2-BAA8-E5F3084B3680}" type="sibTrans" cxnId="{D00F5875-5737-4D9B-8289-5340B05617A3}">
      <dgm:prSet/>
      <dgm:spPr/>
      <dgm:t>
        <a:bodyPr/>
        <a:lstStyle/>
        <a:p>
          <a:endParaRPr lang="es-VE"/>
        </a:p>
      </dgm:t>
    </dgm:pt>
    <dgm:pt modelId="{8193724B-D4FB-42DB-9C2B-B46A8AAD24A4}">
      <dgm:prSet phldrT="[Texto]" custT="1"/>
      <dgm:spPr/>
      <dgm:t>
        <a:bodyPr/>
        <a:lstStyle/>
        <a:p>
          <a:r>
            <a:rPr lang="es-VE" sz="1400" b="1" dirty="0">
              <a:latin typeface="Arial" panose="020B0604020202020204" pitchFamily="34" charset="0"/>
              <a:cs typeface="Arial" panose="020B0604020202020204" pitchFamily="34" charset="0"/>
            </a:rPr>
            <a:t>Man in </a:t>
          </a:r>
          <a:r>
            <a:rPr lang="es-VE" sz="1400" b="1" dirty="0" err="1">
              <a:latin typeface="Arial" panose="020B0604020202020204" pitchFamily="34" charset="0"/>
              <a:cs typeface="Arial" panose="020B0604020202020204" pitchFamily="34" charset="0"/>
            </a:rPr>
            <a:t>the</a:t>
          </a:r>
          <a:r>
            <a:rPr lang="es-VE" sz="1400" b="1" dirty="0">
              <a:latin typeface="Arial" panose="020B0604020202020204" pitchFamily="34" charset="0"/>
              <a:cs typeface="Arial" panose="020B0604020202020204" pitchFamily="34" charset="0"/>
            </a:rPr>
            <a:t> </a:t>
          </a:r>
          <a:r>
            <a:rPr lang="es-VE" sz="1400" b="1" dirty="0" err="1">
              <a:latin typeface="Arial" panose="020B0604020202020204" pitchFamily="34" charset="0"/>
              <a:cs typeface="Arial" panose="020B0604020202020204" pitchFamily="34" charset="0"/>
            </a:rPr>
            <a:t>Middle</a:t>
          </a:r>
          <a:endParaRPr lang="es-VE" sz="1400" b="1" dirty="0">
            <a:latin typeface="Arial" panose="020B0604020202020204" pitchFamily="34" charset="0"/>
            <a:cs typeface="Arial" panose="020B0604020202020204" pitchFamily="34" charset="0"/>
          </a:endParaRPr>
        </a:p>
      </dgm:t>
    </dgm:pt>
    <dgm:pt modelId="{4A2806E4-48D1-4E78-AFED-D45148F0A78E}" type="parTrans" cxnId="{88563BC4-A224-44D8-B460-8D9F7A70F7A6}">
      <dgm:prSet/>
      <dgm:spPr/>
      <dgm:t>
        <a:bodyPr/>
        <a:lstStyle/>
        <a:p>
          <a:endParaRPr lang="es-VE"/>
        </a:p>
      </dgm:t>
    </dgm:pt>
    <dgm:pt modelId="{D6B55542-F9C2-44BC-9173-4D3D80E20832}" type="sibTrans" cxnId="{88563BC4-A224-44D8-B460-8D9F7A70F7A6}">
      <dgm:prSet/>
      <dgm:spPr/>
      <dgm:t>
        <a:bodyPr/>
        <a:lstStyle/>
        <a:p>
          <a:endParaRPr lang="es-VE"/>
        </a:p>
      </dgm:t>
    </dgm:pt>
    <dgm:pt modelId="{4309E704-E111-4357-8FE4-FA7342E64F79}">
      <dgm:prSet phldrT="[Texto]" custT="1"/>
      <dgm:spPr/>
      <dgm:t>
        <a:bodyPr/>
        <a:lstStyle/>
        <a:p>
          <a:r>
            <a:rPr lang="es-VE" sz="1400" b="1" dirty="0">
              <a:latin typeface="Arial" panose="020B0604020202020204" pitchFamily="34" charset="0"/>
              <a:cs typeface="Arial" panose="020B0604020202020204" pitchFamily="34" charset="0"/>
            </a:rPr>
            <a:t>Vulnerabilidad Día 0</a:t>
          </a:r>
        </a:p>
      </dgm:t>
    </dgm:pt>
    <dgm:pt modelId="{98E53C30-9D4F-471D-99B9-B848703CCDE6}" type="parTrans" cxnId="{77BE190A-23B0-465C-9F48-487A8C4647AC}">
      <dgm:prSet/>
      <dgm:spPr/>
      <dgm:t>
        <a:bodyPr/>
        <a:lstStyle/>
        <a:p>
          <a:endParaRPr lang="es-VE"/>
        </a:p>
      </dgm:t>
    </dgm:pt>
    <dgm:pt modelId="{FEAB1625-ECDF-4787-847C-5E9E47B8239D}" type="sibTrans" cxnId="{77BE190A-23B0-465C-9F48-487A8C4647AC}">
      <dgm:prSet/>
      <dgm:spPr/>
      <dgm:t>
        <a:bodyPr/>
        <a:lstStyle/>
        <a:p>
          <a:endParaRPr lang="es-VE"/>
        </a:p>
      </dgm:t>
    </dgm:pt>
    <dgm:pt modelId="{018AB12D-6B26-4FCA-8BF1-C8FFA1D544C0}">
      <dgm:prSet phldrT="[Texto]" custT="1"/>
      <dgm:spPr/>
      <dgm:t>
        <a:bodyPr/>
        <a:lstStyle/>
        <a:p>
          <a:r>
            <a:rPr lang="es-VE" sz="1400" b="1" dirty="0">
              <a:latin typeface="Arial" panose="020B0604020202020204" pitchFamily="34" charset="0"/>
              <a:cs typeface="Arial" panose="020B0604020202020204" pitchFamily="34" charset="0"/>
            </a:rPr>
            <a:t>ATP</a:t>
          </a:r>
        </a:p>
        <a:p>
          <a:r>
            <a:rPr lang="es-VE" sz="1400" b="1" dirty="0">
              <a:latin typeface="Arial" panose="020B0604020202020204" pitchFamily="34" charset="0"/>
              <a:cs typeface="Arial" panose="020B0604020202020204" pitchFamily="34" charset="0"/>
            </a:rPr>
            <a:t>(Amenaza </a:t>
          </a:r>
        </a:p>
        <a:p>
          <a:r>
            <a:rPr lang="es-VE" sz="1400" b="1" dirty="0">
              <a:latin typeface="Arial" panose="020B0604020202020204" pitchFamily="34" charset="0"/>
              <a:cs typeface="Arial" panose="020B0604020202020204" pitchFamily="34" charset="0"/>
            </a:rPr>
            <a:t>Persistente</a:t>
          </a:r>
        </a:p>
        <a:p>
          <a:r>
            <a:rPr lang="es-VE" sz="1400" b="1" dirty="0">
              <a:latin typeface="Arial" panose="020B0604020202020204" pitchFamily="34" charset="0"/>
              <a:cs typeface="Arial" panose="020B0604020202020204" pitchFamily="34" charset="0"/>
            </a:rPr>
            <a:t>Avanzada</a:t>
          </a:r>
          <a:r>
            <a:rPr lang="es-VE" sz="1400" dirty="0">
              <a:latin typeface="Arial" panose="020B0604020202020204" pitchFamily="34" charset="0"/>
              <a:cs typeface="Arial" panose="020B0604020202020204" pitchFamily="34" charset="0"/>
            </a:rPr>
            <a:t>)</a:t>
          </a:r>
        </a:p>
      </dgm:t>
    </dgm:pt>
    <dgm:pt modelId="{1936129D-004F-44DE-A21B-E7C0279BE8FB}" type="parTrans" cxnId="{4F78E7AA-C508-4C77-8152-AA099239941C}">
      <dgm:prSet/>
      <dgm:spPr/>
      <dgm:t>
        <a:bodyPr/>
        <a:lstStyle/>
        <a:p>
          <a:endParaRPr lang="es-VE"/>
        </a:p>
      </dgm:t>
    </dgm:pt>
    <dgm:pt modelId="{3602BD7E-FC22-4397-B78C-6EE2ABB76E1B}" type="sibTrans" cxnId="{4F78E7AA-C508-4C77-8152-AA099239941C}">
      <dgm:prSet/>
      <dgm:spPr/>
      <dgm:t>
        <a:bodyPr/>
        <a:lstStyle/>
        <a:p>
          <a:endParaRPr lang="es-VE"/>
        </a:p>
      </dgm:t>
    </dgm:pt>
    <dgm:pt modelId="{D24BF84F-2FAE-4971-8967-8AEA0DB6A5C7}">
      <dgm:prSet phldrT="[Texto]" custT="1"/>
      <dgm:spPr/>
      <dgm:t>
        <a:bodyPr/>
        <a:lstStyle/>
        <a:p>
          <a:r>
            <a:rPr lang="es-VE" sz="1400" b="1" dirty="0" err="1">
              <a:latin typeface="Arial" panose="020B0604020202020204" pitchFamily="34" charset="0"/>
              <a:cs typeface="Arial" panose="020B0604020202020204" pitchFamily="34" charset="0"/>
            </a:rPr>
            <a:t>Spoofing</a:t>
          </a:r>
          <a:endParaRPr lang="es-VE" sz="1400" b="1" dirty="0">
            <a:latin typeface="Arial" panose="020B0604020202020204" pitchFamily="34" charset="0"/>
            <a:cs typeface="Arial" panose="020B0604020202020204" pitchFamily="34" charset="0"/>
          </a:endParaRPr>
        </a:p>
      </dgm:t>
    </dgm:pt>
    <dgm:pt modelId="{638D61AF-607A-40C1-BB44-EC7A86DA174B}" type="parTrans" cxnId="{CD34D766-1E96-428F-B03C-32220067DB02}">
      <dgm:prSet/>
      <dgm:spPr/>
      <dgm:t>
        <a:bodyPr/>
        <a:lstStyle/>
        <a:p>
          <a:endParaRPr lang="es-VE"/>
        </a:p>
      </dgm:t>
    </dgm:pt>
    <dgm:pt modelId="{5B3520E6-06F9-45A3-99DA-3B906FCE625F}" type="sibTrans" cxnId="{CD34D766-1E96-428F-B03C-32220067DB02}">
      <dgm:prSet/>
      <dgm:spPr/>
      <dgm:t>
        <a:bodyPr/>
        <a:lstStyle/>
        <a:p>
          <a:endParaRPr lang="es-VE"/>
        </a:p>
      </dgm:t>
    </dgm:pt>
    <dgm:pt modelId="{8BBB71C3-212C-476B-AC7A-733992F1C03A}">
      <dgm:prSet phldrT="[Texto]" custT="1"/>
      <dgm:spPr/>
      <dgm:t>
        <a:bodyPr/>
        <a:lstStyle/>
        <a:p>
          <a:r>
            <a:rPr lang="es-VE" sz="1400" b="1" dirty="0" err="1">
              <a:latin typeface="Arial" panose="020B0604020202020204" pitchFamily="34" charset="0"/>
              <a:cs typeface="Arial" panose="020B0604020202020204" pitchFamily="34" charset="0"/>
            </a:rPr>
            <a:t>Sniffing</a:t>
          </a:r>
          <a:endParaRPr lang="es-VE" sz="1400" b="1" dirty="0">
            <a:latin typeface="Arial" panose="020B0604020202020204" pitchFamily="34" charset="0"/>
            <a:cs typeface="Arial" panose="020B0604020202020204" pitchFamily="34" charset="0"/>
          </a:endParaRPr>
        </a:p>
      </dgm:t>
    </dgm:pt>
    <dgm:pt modelId="{A932ED22-99D8-44A2-AD1D-53BD13B3E8A1}" type="parTrans" cxnId="{A97F6076-6279-4EED-933B-382FE0BFFED0}">
      <dgm:prSet/>
      <dgm:spPr/>
      <dgm:t>
        <a:bodyPr/>
        <a:lstStyle/>
        <a:p>
          <a:endParaRPr lang="es-VE"/>
        </a:p>
      </dgm:t>
    </dgm:pt>
    <dgm:pt modelId="{6932F0BE-E52A-4345-B1BA-5A4D980FD098}" type="sibTrans" cxnId="{A97F6076-6279-4EED-933B-382FE0BFFED0}">
      <dgm:prSet/>
      <dgm:spPr/>
      <dgm:t>
        <a:bodyPr/>
        <a:lstStyle/>
        <a:p>
          <a:endParaRPr lang="es-VE"/>
        </a:p>
      </dgm:t>
    </dgm:pt>
    <dgm:pt modelId="{3D25FC58-7378-49CC-A143-74C27316DF6D}">
      <dgm:prSet phldrT="[Texto]" custT="1"/>
      <dgm:spPr/>
      <dgm:t>
        <a:bodyPr/>
        <a:lstStyle/>
        <a:p>
          <a:r>
            <a:rPr lang="es-VE" sz="1400" b="1" dirty="0">
              <a:latin typeface="Arial" panose="020B0604020202020204" pitchFamily="34" charset="0"/>
              <a:cs typeface="Arial" panose="020B0604020202020204" pitchFamily="34" charset="0"/>
            </a:rPr>
            <a:t>Phishing</a:t>
          </a:r>
        </a:p>
      </dgm:t>
    </dgm:pt>
    <dgm:pt modelId="{34D85331-CC27-4B86-98C8-6E4F64F9A866}" type="parTrans" cxnId="{0F21AD49-44D5-4AAC-B261-5C329BC5F8A6}">
      <dgm:prSet/>
      <dgm:spPr/>
      <dgm:t>
        <a:bodyPr/>
        <a:lstStyle/>
        <a:p>
          <a:endParaRPr lang="es-VE"/>
        </a:p>
      </dgm:t>
    </dgm:pt>
    <dgm:pt modelId="{371A1CE3-1695-4C0F-BC85-69508E85EEBC}" type="sibTrans" cxnId="{0F21AD49-44D5-4AAC-B261-5C329BC5F8A6}">
      <dgm:prSet/>
      <dgm:spPr/>
      <dgm:t>
        <a:bodyPr/>
        <a:lstStyle/>
        <a:p>
          <a:endParaRPr lang="es-VE"/>
        </a:p>
      </dgm:t>
    </dgm:pt>
    <dgm:pt modelId="{B8EA9810-3D77-4234-9ED1-D3DD16932E08}">
      <dgm:prSet phldrT="[Texto]" custT="1"/>
      <dgm:spPr/>
      <dgm:t>
        <a:bodyPr/>
        <a:lstStyle/>
        <a:p>
          <a:r>
            <a:rPr lang="es-VE" sz="1400" b="1" dirty="0">
              <a:latin typeface="Arial" panose="020B0604020202020204" pitchFamily="34" charset="0"/>
              <a:cs typeface="Arial" panose="020B0604020202020204" pitchFamily="34" charset="0"/>
            </a:rPr>
            <a:t>Puntos de </a:t>
          </a:r>
        </a:p>
        <a:p>
          <a:r>
            <a:rPr lang="es-VE" sz="1400" b="1" dirty="0">
              <a:latin typeface="Arial" panose="020B0604020202020204" pitchFamily="34" charset="0"/>
              <a:cs typeface="Arial" panose="020B0604020202020204" pitchFamily="34" charset="0"/>
            </a:rPr>
            <a:t>Cero Acceso</a:t>
          </a:r>
        </a:p>
      </dgm:t>
    </dgm:pt>
    <dgm:pt modelId="{02A295AB-EBE7-45CC-B839-6F10B2AB6CE2}" type="parTrans" cxnId="{2D6F9239-9FAE-4F04-97ED-F17ADE1866ED}">
      <dgm:prSet/>
      <dgm:spPr/>
      <dgm:t>
        <a:bodyPr/>
        <a:lstStyle/>
        <a:p>
          <a:endParaRPr lang="es-VE"/>
        </a:p>
      </dgm:t>
    </dgm:pt>
    <dgm:pt modelId="{05D1E803-7842-4641-9C1F-5AC7FE95F9B5}" type="sibTrans" cxnId="{2D6F9239-9FAE-4F04-97ED-F17ADE1866ED}">
      <dgm:prSet/>
      <dgm:spPr/>
      <dgm:t>
        <a:bodyPr/>
        <a:lstStyle/>
        <a:p>
          <a:endParaRPr lang="es-VE"/>
        </a:p>
      </dgm:t>
    </dgm:pt>
    <dgm:pt modelId="{4BFEBEEC-748B-4A8E-885D-20151DCA69DC}">
      <dgm:prSet phldrT="[Texto]" custT="1"/>
      <dgm:spPr/>
      <dgm:t>
        <a:bodyPr/>
        <a:lstStyle/>
        <a:p>
          <a:r>
            <a:rPr lang="es-VE" sz="1400" b="1" dirty="0" err="1">
              <a:latin typeface="Arial" panose="020B0604020202020204" pitchFamily="34" charset="0"/>
              <a:cs typeface="Arial" panose="020B0604020202020204" pitchFamily="34" charset="0"/>
            </a:rPr>
            <a:t>Sexing</a:t>
          </a:r>
          <a:endParaRPr lang="es-VE" sz="1400" b="1" dirty="0">
            <a:latin typeface="Arial" panose="020B0604020202020204" pitchFamily="34" charset="0"/>
            <a:cs typeface="Arial" panose="020B0604020202020204" pitchFamily="34" charset="0"/>
          </a:endParaRPr>
        </a:p>
      </dgm:t>
    </dgm:pt>
    <dgm:pt modelId="{6BF148AD-CC07-4D5E-B7C2-09D4FA770421}" type="parTrans" cxnId="{6DAD5CF9-730E-4B2E-9AB4-65AF11332394}">
      <dgm:prSet/>
      <dgm:spPr/>
      <dgm:t>
        <a:bodyPr/>
        <a:lstStyle/>
        <a:p>
          <a:endParaRPr lang="es-VE"/>
        </a:p>
      </dgm:t>
    </dgm:pt>
    <dgm:pt modelId="{8FB308E5-521A-4E4F-87E6-54A86ECE7DB3}" type="sibTrans" cxnId="{6DAD5CF9-730E-4B2E-9AB4-65AF11332394}">
      <dgm:prSet/>
      <dgm:spPr/>
      <dgm:t>
        <a:bodyPr/>
        <a:lstStyle/>
        <a:p>
          <a:endParaRPr lang="es-VE"/>
        </a:p>
      </dgm:t>
    </dgm:pt>
    <dgm:pt modelId="{B0E2FF6E-2CBD-473E-824F-12DEBD335B0A}">
      <dgm:prSet phldrT="[Texto]" custT="1"/>
      <dgm:spPr/>
      <dgm:t>
        <a:bodyPr/>
        <a:lstStyle/>
        <a:p>
          <a:r>
            <a:rPr lang="es-VE" sz="1400" b="1" dirty="0">
              <a:latin typeface="Arial" panose="020B0604020202020204" pitchFamily="34" charset="0"/>
              <a:cs typeface="Arial" panose="020B0604020202020204" pitchFamily="34" charset="0"/>
            </a:rPr>
            <a:t>Grooming</a:t>
          </a:r>
        </a:p>
      </dgm:t>
    </dgm:pt>
    <dgm:pt modelId="{024FB00A-31FA-410E-85A5-7B5585C525A1}" type="parTrans" cxnId="{BD88FEF8-4229-462E-9624-404D6ECBF067}">
      <dgm:prSet/>
      <dgm:spPr/>
      <dgm:t>
        <a:bodyPr/>
        <a:lstStyle/>
        <a:p>
          <a:endParaRPr lang="es-VE"/>
        </a:p>
      </dgm:t>
    </dgm:pt>
    <dgm:pt modelId="{C0E4AE5B-6F02-4E32-BABA-54E932266D30}" type="sibTrans" cxnId="{BD88FEF8-4229-462E-9624-404D6ECBF067}">
      <dgm:prSet/>
      <dgm:spPr/>
      <dgm:t>
        <a:bodyPr/>
        <a:lstStyle/>
        <a:p>
          <a:endParaRPr lang="es-VE"/>
        </a:p>
      </dgm:t>
    </dgm:pt>
    <dgm:pt modelId="{D202390E-3A21-4427-9839-C73637894DF5}">
      <dgm:prSet phldrT="[Texto]" custT="1"/>
      <dgm:spPr/>
      <dgm:t>
        <a:bodyPr/>
        <a:lstStyle/>
        <a:p>
          <a:r>
            <a:rPr lang="es-VE" sz="1400" b="1" dirty="0">
              <a:latin typeface="Arial" panose="020B0604020202020204" pitchFamily="34" charset="0"/>
              <a:cs typeface="Arial" panose="020B0604020202020204" pitchFamily="34" charset="0"/>
            </a:rPr>
            <a:t>Ataque Social</a:t>
          </a:r>
        </a:p>
        <a:p>
          <a:r>
            <a:rPr lang="es-VE" sz="1400" b="1" dirty="0">
              <a:latin typeface="Arial" panose="020B0604020202020204" pitchFamily="34" charset="0"/>
              <a:cs typeface="Arial" panose="020B0604020202020204" pitchFamily="34" charset="0"/>
            </a:rPr>
            <a:t>e</a:t>
          </a:r>
        </a:p>
        <a:p>
          <a:r>
            <a:rPr lang="es-VE" sz="1400" b="1" dirty="0">
              <a:latin typeface="Arial" panose="020B0604020202020204" pitchFamily="34" charset="0"/>
              <a:cs typeface="Arial" panose="020B0604020202020204" pitchFamily="34" charset="0"/>
            </a:rPr>
            <a:t>Ingeniería Social</a:t>
          </a:r>
        </a:p>
      </dgm:t>
    </dgm:pt>
    <dgm:pt modelId="{9B9F7E78-7CCB-413D-BA22-2AAFF747DC03}" type="parTrans" cxnId="{BBD54CC7-A23A-43E2-A512-2520055C12F0}">
      <dgm:prSet/>
      <dgm:spPr/>
      <dgm:t>
        <a:bodyPr/>
        <a:lstStyle/>
        <a:p>
          <a:endParaRPr lang="es-VE"/>
        </a:p>
      </dgm:t>
    </dgm:pt>
    <dgm:pt modelId="{E453DC36-B784-4AE6-B983-83B1FEE4B98C}" type="sibTrans" cxnId="{BBD54CC7-A23A-43E2-A512-2520055C12F0}">
      <dgm:prSet/>
      <dgm:spPr/>
      <dgm:t>
        <a:bodyPr/>
        <a:lstStyle/>
        <a:p>
          <a:endParaRPr lang="es-VE"/>
        </a:p>
      </dgm:t>
    </dgm:pt>
    <dgm:pt modelId="{596F71FC-7C0B-463E-ADB1-E3D8197634A6}">
      <dgm:prSet phldrT="[Texto]" custT="1"/>
      <dgm:spPr/>
      <dgm:t>
        <a:bodyPr/>
        <a:lstStyle/>
        <a:p>
          <a:r>
            <a:rPr lang="es-VE" sz="1400" b="1" dirty="0">
              <a:latin typeface="Arial" panose="020B0604020202020204" pitchFamily="34" charset="0"/>
              <a:cs typeface="Arial" panose="020B0604020202020204" pitchFamily="34" charset="0"/>
            </a:rPr>
            <a:t>Malware</a:t>
          </a:r>
        </a:p>
      </dgm:t>
    </dgm:pt>
    <dgm:pt modelId="{4EFB3110-5063-4B49-AAD7-049AE1A07918}" type="parTrans" cxnId="{38F1DE7B-CCD6-4FBB-84F7-83EE6D874930}">
      <dgm:prSet/>
      <dgm:spPr/>
      <dgm:t>
        <a:bodyPr/>
        <a:lstStyle/>
        <a:p>
          <a:endParaRPr lang="es-VE"/>
        </a:p>
      </dgm:t>
    </dgm:pt>
    <dgm:pt modelId="{9B29EC07-2E9A-415A-BD34-EBC6BBC6068E}" type="sibTrans" cxnId="{38F1DE7B-CCD6-4FBB-84F7-83EE6D874930}">
      <dgm:prSet/>
      <dgm:spPr/>
      <dgm:t>
        <a:bodyPr/>
        <a:lstStyle/>
        <a:p>
          <a:endParaRPr lang="es-VE"/>
        </a:p>
      </dgm:t>
    </dgm:pt>
    <dgm:pt modelId="{655690DB-43CF-4BAE-B5AF-0BE1721E65C5}" type="pres">
      <dgm:prSet presAssocID="{FEBC1E47-B975-4CCA-ACA9-26C885DE9B7A}" presName="composite" presStyleCnt="0">
        <dgm:presLayoutVars>
          <dgm:chMax val="1"/>
          <dgm:dir/>
          <dgm:resizeHandles val="exact"/>
        </dgm:presLayoutVars>
      </dgm:prSet>
      <dgm:spPr/>
    </dgm:pt>
    <dgm:pt modelId="{1ECD6FDA-514B-4303-9515-AF79ADE90EF7}" type="pres">
      <dgm:prSet presAssocID="{FEBC1E47-B975-4CCA-ACA9-26C885DE9B7A}" presName="radial" presStyleCnt="0">
        <dgm:presLayoutVars>
          <dgm:animLvl val="ctr"/>
        </dgm:presLayoutVars>
      </dgm:prSet>
      <dgm:spPr/>
    </dgm:pt>
    <dgm:pt modelId="{BB263700-DDB2-4F61-B74A-957B61DE2676}" type="pres">
      <dgm:prSet presAssocID="{EFEB9580-9D67-4B5D-A0FF-D5EA04C1BC30}" presName="centerShape" presStyleLbl="vennNode1" presStyleIdx="0" presStyleCnt="13"/>
      <dgm:spPr/>
    </dgm:pt>
    <dgm:pt modelId="{24C5365B-AA0C-4030-98A9-5170951FADB6}" type="pres">
      <dgm:prSet presAssocID="{82434371-5D6E-446C-9254-D51B2E6CAAAE}" presName="node" presStyleLbl="vennNode1" presStyleIdx="1" presStyleCnt="13">
        <dgm:presLayoutVars>
          <dgm:bulletEnabled val="1"/>
        </dgm:presLayoutVars>
      </dgm:prSet>
      <dgm:spPr/>
    </dgm:pt>
    <dgm:pt modelId="{101A67E1-9CD6-4CE6-ACE5-66EFFE92CE0A}" type="pres">
      <dgm:prSet presAssocID="{D24BF84F-2FAE-4971-8967-8AEA0DB6A5C7}" presName="node" presStyleLbl="vennNode1" presStyleIdx="2" presStyleCnt="13">
        <dgm:presLayoutVars>
          <dgm:bulletEnabled val="1"/>
        </dgm:presLayoutVars>
      </dgm:prSet>
      <dgm:spPr/>
    </dgm:pt>
    <dgm:pt modelId="{6A844030-E181-4C2E-A64A-9B2F43107FD1}" type="pres">
      <dgm:prSet presAssocID="{8BBB71C3-212C-476B-AC7A-733992F1C03A}" presName="node" presStyleLbl="vennNode1" presStyleIdx="3" presStyleCnt="13">
        <dgm:presLayoutVars>
          <dgm:bulletEnabled val="1"/>
        </dgm:presLayoutVars>
      </dgm:prSet>
      <dgm:spPr/>
    </dgm:pt>
    <dgm:pt modelId="{1044334F-AC5F-4DFA-9044-2268C2C748EE}" type="pres">
      <dgm:prSet presAssocID="{8193724B-D4FB-42DB-9C2B-B46A8AAD24A4}" presName="node" presStyleLbl="vennNode1" presStyleIdx="4" presStyleCnt="13">
        <dgm:presLayoutVars>
          <dgm:bulletEnabled val="1"/>
        </dgm:presLayoutVars>
      </dgm:prSet>
      <dgm:spPr/>
    </dgm:pt>
    <dgm:pt modelId="{1CE47521-60E6-4985-B274-41A178A9E491}" type="pres">
      <dgm:prSet presAssocID="{4309E704-E111-4357-8FE4-FA7342E64F79}" presName="node" presStyleLbl="vennNode1" presStyleIdx="5" presStyleCnt="13">
        <dgm:presLayoutVars>
          <dgm:bulletEnabled val="1"/>
        </dgm:presLayoutVars>
      </dgm:prSet>
      <dgm:spPr/>
    </dgm:pt>
    <dgm:pt modelId="{7253C1A7-20F5-4E0E-8149-D70D67712FA9}" type="pres">
      <dgm:prSet presAssocID="{018AB12D-6B26-4FCA-8BF1-C8FFA1D544C0}" presName="node" presStyleLbl="vennNode1" presStyleIdx="6" presStyleCnt="13">
        <dgm:presLayoutVars>
          <dgm:bulletEnabled val="1"/>
        </dgm:presLayoutVars>
      </dgm:prSet>
      <dgm:spPr/>
    </dgm:pt>
    <dgm:pt modelId="{0198A8AE-F54D-4C5E-A51B-72739B54DBEC}" type="pres">
      <dgm:prSet presAssocID="{3D25FC58-7378-49CC-A143-74C27316DF6D}" presName="node" presStyleLbl="vennNode1" presStyleIdx="7" presStyleCnt="13">
        <dgm:presLayoutVars>
          <dgm:bulletEnabled val="1"/>
        </dgm:presLayoutVars>
      </dgm:prSet>
      <dgm:spPr/>
    </dgm:pt>
    <dgm:pt modelId="{18265BEC-998F-4FA8-9F76-720E79B55598}" type="pres">
      <dgm:prSet presAssocID="{B8EA9810-3D77-4234-9ED1-D3DD16932E08}" presName="node" presStyleLbl="vennNode1" presStyleIdx="8" presStyleCnt="13">
        <dgm:presLayoutVars>
          <dgm:bulletEnabled val="1"/>
        </dgm:presLayoutVars>
      </dgm:prSet>
      <dgm:spPr/>
    </dgm:pt>
    <dgm:pt modelId="{981C4CC7-6492-497B-8EE9-110E30627923}" type="pres">
      <dgm:prSet presAssocID="{4BFEBEEC-748B-4A8E-885D-20151DCA69DC}" presName="node" presStyleLbl="vennNode1" presStyleIdx="9" presStyleCnt="13">
        <dgm:presLayoutVars>
          <dgm:bulletEnabled val="1"/>
        </dgm:presLayoutVars>
      </dgm:prSet>
      <dgm:spPr/>
    </dgm:pt>
    <dgm:pt modelId="{A3642DAD-8CF1-44CF-9213-476554E46B71}" type="pres">
      <dgm:prSet presAssocID="{B0E2FF6E-2CBD-473E-824F-12DEBD335B0A}" presName="node" presStyleLbl="vennNode1" presStyleIdx="10" presStyleCnt="13">
        <dgm:presLayoutVars>
          <dgm:bulletEnabled val="1"/>
        </dgm:presLayoutVars>
      </dgm:prSet>
      <dgm:spPr/>
    </dgm:pt>
    <dgm:pt modelId="{2A3A030C-0A44-4A47-BC1E-3672CF4BF302}" type="pres">
      <dgm:prSet presAssocID="{D202390E-3A21-4427-9839-C73637894DF5}" presName="node" presStyleLbl="vennNode1" presStyleIdx="11" presStyleCnt="13">
        <dgm:presLayoutVars>
          <dgm:bulletEnabled val="1"/>
        </dgm:presLayoutVars>
      </dgm:prSet>
      <dgm:spPr/>
    </dgm:pt>
    <dgm:pt modelId="{04FB7624-FD58-48C4-8820-CDA4CF53DAA0}" type="pres">
      <dgm:prSet presAssocID="{596F71FC-7C0B-463E-ADB1-E3D8197634A6}" presName="node" presStyleLbl="vennNode1" presStyleIdx="12" presStyleCnt="13">
        <dgm:presLayoutVars>
          <dgm:bulletEnabled val="1"/>
        </dgm:presLayoutVars>
      </dgm:prSet>
      <dgm:spPr/>
    </dgm:pt>
  </dgm:ptLst>
  <dgm:cxnLst>
    <dgm:cxn modelId="{298FDF06-5C57-434F-B493-B2AC32A53C97}" type="presOf" srcId="{8193724B-D4FB-42DB-9C2B-B46A8AAD24A4}" destId="{1044334F-AC5F-4DFA-9044-2268C2C748EE}" srcOrd="0" destOrd="0" presId="urn:microsoft.com/office/officeart/2005/8/layout/radial3"/>
    <dgm:cxn modelId="{77BE190A-23B0-465C-9F48-487A8C4647AC}" srcId="{EFEB9580-9D67-4B5D-A0FF-D5EA04C1BC30}" destId="{4309E704-E111-4357-8FE4-FA7342E64F79}" srcOrd="4" destOrd="0" parTransId="{98E53C30-9D4F-471D-99B9-B848703CCDE6}" sibTransId="{FEAB1625-ECDF-4787-847C-5E9E47B8239D}"/>
    <dgm:cxn modelId="{3CBF6610-968D-49A5-85DC-5C1CDA73C0B2}" type="presOf" srcId="{4BFEBEEC-748B-4A8E-885D-20151DCA69DC}" destId="{981C4CC7-6492-497B-8EE9-110E30627923}" srcOrd="0" destOrd="0" presId="urn:microsoft.com/office/officeart/2005/8/layout/radial3"/>
    <dgm:cxn modelId="{2D6F9239-9FAE-4F04-97ED-F17ADE1866ED}" srcId="{EFEB9580-9D67-4B5D-A0FF-D5EA04C1BC30}" destId="{B8EA9810-3D77-4234-9ED1-D3DD16932E08}" srcOrd="7" destOrd="0" parTransId="{02A295AB-EBE7-45CC-B839-6F10B2AB6CE2}" sibTransId="{05D1E803-7842-4641-9C1F-5AC7FE95F9B5}"/>
    <dgm:cxn modelId="{539B1B3C-E262-494E-ACCA-6467E61876D4}" type="presOf" srcId="{B8EA9810-3D77-4234-9ED1-D3DD16932E08}" destId="{18265BEC-998F-4FA8-9F76-720E79B55598}" srcOrd="0" destOrd="0" presId="urn:microsoft.com/office/officeart/2005/8/layout/radial3"/>
    <dgm:cxn modelId="{CD34D766-1E96-428F-B03C-32220067DB02}" srcId="{EFEB9580-9D67-4B5D-A0FF-D5EA04C1BC30}" destId="{D24BF84F-2FAE-4971-8967-8AEA0DB6A5C7}" srcOrd="1" destOrd="0" parTransId="{638D61AF-607A-40C1-BB44-EC7A86DA174B}" sibTransId="{5B3520E6-06F9-45A3-99DA-3B906FCE625F}"/>
    <dgm:cxn modelId="{A14D2A69-5538-4721-BF3F-B5A2D9FE8761}" type="presOf" srcId="{FEBC1E47-B975-4CCA-ACA9-26C885DE9B7A}" destId="{655690DB-43CF-4BAE-B5AF-0BE1721E65C5}" srcOrd="0" destOrd="0" presId="urn:microsoft.com/office/officeart/2005/8/layout/radial3"/>
    <dgm:cxn modelId="{0F21AD49-44D5-4AAC-B261-5C329BC5F8A6}" srcId="{EFEB9580-9D67-4B5D-A0FF-D5EA04C1BC30}" destId="{3D25FC58-7378-49CC-A143-74C27316DF6D}" srcOrd="6" destOrd="0" parTransId="{34D85331-CC27-4B86-98C8-6E4F64F9A866}" sibTransId="{371A1CE3-1695-4C0F-BC85-69508E85EEBC}"/>
    <dgm:cxn modelId="{D00F5875-5737-4D9B-8289-5340B05617A3}" srcId="{EFEB9580-9D67-4B5D-A0FF-D5EA04C1BC30}" destId="{82434371-5D6E-446C-9254-D51B2E6CAAAE}" srcOrd="0" destOrd="0" parTransId="{17E498B8-5918-41E9-B1CF-BDEAB54EE65A}" sibTransId="{148A32B8-AC79-47E2-BAA8-E5F3084B3680}"/>
    <dgm:cxn modelId="{A97F6076-6279-4EED-933B-382FE0BFFED0}" srcId="{EFEB9580-9D67-4B5D-A0FF-D5EA04C1BC30}" destId="{8BBB71C3-212C-476B-AC7A-733992F1C03A}" srcOrd="2" destOrd="0" parTransId="{A932ED22-99D8-44A2-AD1D-53BD13B3E8A1}" sibTransId="{6932F0BE-E52A-4345-B1BA-5A4D980FD098}"/>
    <dgm:cxn modelId="{962BA77B-0550-46A8-919D-C055E7F53FCF}" type="presOf" srcId="{B0E2FF6E-2CBD-473E-824F-12DEBD335B0A}" destId="{A3642DAD-8CF1-44CF-9213-476554E46B71}" srcOrd="0" destOrd="0" presId="urn:microsoft.com/office/officeart/2005/8/layout/radial3"/>
    <dgm:cxn modelId="{38F1DE7B-CCD6-4FBB-84F7-83EE6D874930}" srcId="{EFEB9580-9D67-4B5D-A0FF-D5EA04C1BC30}" destId="{596F71FC-7C0B-463E-ADB1-E3D8197634A6}" srcOrd="11" destOrd="0" parTransId="{4EFB3110-5063-4B49-AAD7-049AE1A07918}" sibTransId="{9B29EC07-2E9A-415A-BD34-EBC6BBC6068E}"/>
    <dgm:cxn modelId="{29501C7D-67F2-47CF-A92E-5E1E6432BD43}" type="presOf" srcId="{4309E704-E111-4357-8FE4-FA7342E64F79}" destId="{1CE47521-60E6-4985-B274-41A178A9E491}" srcOrd="0" destOrd="0" presId="urn:microsoft.com/office/officeart/2005/8/layout/radial3"/>
    <dgm:cxn modelId="{6456497D-9869-41A4-9533-EC3AC38A4EAA}" srcId="{FEBC1E47-B975-4CCA-ACA9-26C885DE9B7A}" destId="{EFEB9580-9D67-4B5D-A0FF-D5EA04C1BC30}" srcOrd="0" destOrd="0" parTransId="{694D1AA2-3008-44C4-8399-E23C56D3ECED}" sibTransId="{8C3B7E74-4B67-44D7-B2F7-74C7B5AE7F14}"/>
    <dgm:cxn modelId="{41373F84-DA89-407C-924D-00A3199E9450}" type="presOf" srcId="{D24BF84F-2FAE-4971-8967-8AEA0DB6A5C7}" destId="{101A67E1-9CD6-4CE6-ACE5-66EFFE92CE0A}" srcOrd="0" destOrd="0" presId="urn:microsoft.com/office/officeart/2005/8/layout/radial3"/>
    <dgm:cxn modelId="{A619F997-7E71-4D12-883B-C4B329C0F9D8}" type="presOf" srcId="{EFEB9580-9D67-4B5D-A0FF-D5EA04C1BC30}" destId="{BB263700-DDB2-4F61-B74A-957B61DE2676}" srcOrd="0" destOrd="0" presId="urn:microsoft.com/office/officeart/2005/8/layout/radial3"/>
    <dgm:cxn modelId="{62472699-231C-4F3B-B7FB-9074481CECA5}" type="presOf" srcId="{018AB12D-6B26-4FCA-8BF1-C8FFA1D544C0}" destId="{7253C1A7-20F5-4E0E-8149-D70D67712FA9}" srcOrd="0" destOrd="0" presId="urn:microsoft.com/office/officeart/2005/8/layout/radial3"/>
    <dgm:cxn modelId="{6DBB8D9F-4148-4E77-B489-E34E75FF18B1}" type="presOf" srcId="{3D25FC58-7378-49CC-A143-74C27316DF6D}" destId="{0198A8AE-F54D-4C5E-A51B-72739B54DBEC}" srcOrd="0" destOrd="0" presId="urn:microsoft.com/office/officeart/2005/8/layout/radial3"/>
    <dgm:cxn modelId="{4F78E7AA-C508-4C77-8152-AA099239941C}" srcId="{EFEB9580-9D67-4B5D-A0FF-D5EA04C1BC30}" destId="{018AB12D-6B26-4FCA-8BF1-C8FFA1D544C0}" srcOrd="5" destOrd="0" parTransId="{1936129D-004F-44DE-A21B-E7C0279BE8FB}" sibTransId="{3602BD7E-FC22-4397-B78C-6EE2ABB76E1B}"/>
    <dgm:cxn modelId="{381174AD-0EC7-48AD-AE48-9DCC40E9B8F4}" type="presOf" srcId="{596F71FC-7C0B-463E-ADB1-E3D8197634A6}" destId="{04FB7624-FD58-48C4-8820-CDA4CF53DAA0}" srcOrd="0" destOrd="0" presId="urn:microsoft.com/office/officeart/2005/8/layout/radial3"/>
    <dgm:cxn modelId="{54A459B4-C3AD-460C-8464-B303007636E0}" type="presOf" srcId="{8BBB71C3-212C-476B-AC7A-733992F1C03A}" destId="{6A844030-E181-4C2E-A64A-9B2F43107FD1}" srcOrd="0" destOrd="0" presId="urn:microsoft.com/office/officeart/2005/8/layout/radial3"/>
    <dgm:cxn modelId="{88563BC4-A224-44D8-B460-8D9F7A70F7A6}" srcId="{EFEB9580-9D67-4B5D-A0FF-D5EA04C1BC30}" destId="{8193724B-D4FB-42DB-9C2B-B46A8AAD24A4}" srcOrd="3" destOrd="0" parTransId="{4A2806E4-48D1-4E78-AFED-D45148F0A78E}" sibTransId="{D6B55542-F9C2-44BC-9173-4D3D80E20832}"/>
    <dgm:cxn modelId="{BBD54CC7-A23A-43E2-A512-2520055C12F0}" srcId="{EFEB9580-9D67-4B5D-A0FF-D5EA04C1BC30}" destId="{D202390E-3A21-4427-9839-C73637894DF5}" srcOrd="10" destOrd="0" parTransId="{9B9F7E78-7CCB-413D-BA22-2AAFF747DC03}" sibTransId="{E453DC36-B784-4AE6-B983-83B1FEE4B98C}"/>
    <dgm:cxn modelId="{600826D7-93A0-443D-9BE0-BA1EF568563D}" type="presOf" srcId="{D202390E-3A21-4427-9839-C73637894DF5}" destId="{2A3A030C-0A44-4A47-BC1E-3672CF4BF302}" srcOrd="0" destOrd="0" presId="urn:microsoft.com/office/officeart/2005/8/layout/radial3"/>
    <dgm:cxn modelId="{0141D3F6-2A20-4ADD-8832-4772CF86795E}" type="presOf" srcId="{82434371-5D6E-446C-9254-D51B2E6CAAAE}" destId="{24C5365B-AA0C-4030-98A9-5170951FADB6}" srcOrd="0" destOrd="0" presId="urn:microsoft.com/office/officeart/2005/8/layout/radial3"/>
    <dgm:cxn modelId="{BD88FEF8-4229-462E-9624-404D6ECBF067}" srcId="{EFEB9580-9D67-4B5D-A0FF-D5EA04C1BC30}" destId="{B0E2FF6E-2CBD-473E-824F-12DEBD335B0A}" srcOrd="9" destOrd="0" parTransId="{024FB00A-31FA-410E-85A5-7B5585C525A1}" sibTransId="{C0E4AE5B-6F02-4E32-BABA-54E932266D30}"/>
    <dgm:cxn modelId="{6DAD5CF9-730E-4B2E-9AB4-65AF11332394}" srcId="{EFEB9580-9D67-4B5D-A0FF-D5EA04C1BC30}" destId="{4BFEBEEC-748B-4A8E-885D-20151DCA69DC}" srcOrd="8" destOrd="0" parTransId="{6BF148AD-CC07-4D5E-B7C2-09D4FA770421}" sibTransId="{8FB308E5-521A-4E4F-87E6-54A86ECE7DB3}"/>
    <dgm:cxn modelId="{FA2D2E21-D243-4253-9C85-4E3A018C72E9}" type="presParOf" srcId="{655690DB-43CF-4BAE-B5AF-0BE1721E65C5}" destId="{1ECD6FDA-514B-4303-9515-AF79ADE90EF7}" srcOrd="0" destOrd="0" presId="urn:microsoft.com/office/officeart/2005/8/layout/radial3"/>
    <dgm:cxn modelId="{526D70C1-8527-47FF-8B82-C90AD58B0048}" type="presParOf" srcId="{1ECD6FDA-514B-4303-9515-AF79ADE90EF7}" destId="{BB263700-DDB2-4F61-B74A-957B61DE2676}" srcOrd="0" destOrd="0" presId="urn:microsoft.com/office/officeart/2005/8/layout/radial3"/>
    <dgm:cxn modelId="{6927AFFB-FFC6-47D1-BAC4-CEAC65BDD89B}" type="presParOf" srcId="{1ECD6FDA-514B-4303-9515-AF79ADE90EF7}" destId="{24C5365B-AA0C-4030-98A9-5170951FADB6}" srcOrd="1" destOrd="0" presId="urn:microsoft.com/office/officeart/2005/8/layout/radial3"/>
    <dgm:cxn modelId="{519004A5-86DA-4C75-AE13-C762AE6D471C}" type="presParOf" srcId="{1ECD6FDA-514B-4303-9515-AF79ADE90EF7}" destId="{101A67E1-9CD6-4CE6-ACE5-66EFFE92CE0A}" srcOrd="2" destOrd="0" presId="urn:microsoft.com/office/officeart/2005/8/layout/radial3"/>
    <dgm:cxn modelId="{9649649F-912A-4A5D-900B-A82E0458FA7F}" type="presParOf" srcId="{1ECD6FDA-514B-4303-9515-AF79ADE90EF7}" destId="{6A844030-E181-4C2E-A64A-9B2F43107FD1}" srcOrd="3" destOrd="0" presId="urn:microsoft.com/office/officeart/2005/8/layout/radial3"/>
    <dgm:cxn modelId="{0097EA09-D7D8-4DEA-A981-20E645C65068}" type="presParOf" srcId="{1ECD6FDA-514B-4303-9515-AF79ADE90EF7}" destId="{1044334F-AC5F-4DFA-9044-2268C2C748EE}" srcOrd="4" destOrd="0" presId="urn:microsoft.com/office/officeart/2005/8/layout/radial3"/>
    <dgm:cxn modelId="{9449E19D-CDB2-4401-B9DF-546BE43E80D2}" type="presParOf" srcId="{1ECD6FDA-514B-4303-9515-AF79ADE90EF7}" destId="{1CE47521-60E6-4985-B274-41A178A9E491}" srcOrd="5" destOrd="0" presId="urn:microsoft.com/office/officeart/2005/8/layout/radial3"/>
    <dgm:cxn modelId="{C937FB2F-68AB-4C6D-8484-92099FDA301F}" type="presParOf" srcId="{1ECD6FDA-514B-4303-9515-AF79ADE90EF7}" destId="{7253C1A7-20F5-4E0E-8149-D70D67712FA9}" srcOrd="6" destOrd="0" presId="urn:microsoft.com/office/officeart/2005/8/layout/radial3"/>
    <dgm:cxn modelId="{7D6017C3-4650-41C7-B18F-787CF016A629}" type="presParOf" srcId="{1ECD6FDA-514B-4303-9515-AF79ADE90EF7}" destId="{0198A8AE-F54D-4C5E-A51B-72739B54DBEC}" srcOrd="7" destOrd="0" presId="urn:microsoft.com/office/officeart/2005/8/layout/radial3"/>
    <dgm:cxn modelId="{F1589884-6861-4B78-A185-609DF89242A1}" type="presParOf" srcId="{1ECD6FDA-514B-4303-9515-AF79ADE90EF7}" destId="{18265BEC-998F-4FA8-9F76-720E79B55598}" srcOrd="8" destOrd="0" presId="urn:microsoft.com/office/officeart/2005/8/layout/radial3"/>
    <dgm:cxn modelId="{680A7A95-7262-490B-BC4C-7C8728A18455}" type="presParOf" srcId="{1ECD6FDA-514B-4303-9515-AF79ADE90EF7}" destId="{981C4CC7-6492-497B-8EE9-110E30627923}" srcOrd="9" destOrd="0" presId="urn:microsoft.com/office/officeart/2005/8/layout/radial3"/>
    <dgm:cxn modelId="{24F00381-C87D-45AE-A303-4A5EC35040AF}" type="presParOf" srcId="{1ECD6FDA-514B-4303-9515-AF79ADE90EF7}" destId="{A3642DAD-8CF1-44CF-9213-476554E46B71}" srcOrd="10" destOrd="0" presId="urn:microsoft.com/office/officeart/2005/8/layout/radial3"/>
    <dgm:cxn modelId="{AB22CCEA-E2A3-43BC-9DE5-BFEF94606051}" type="presParOf" srcId="{1ECD6FDA-514B-4303-9515-AF79ADE90EF7}" destId="{2A3A030C-0A44-4A47-BC1E-3672CF4BF302}" srcOrd="11" destOrd="0" presId="urn:microsoft.com/office/officeart/2005/8/layout/radial3"/>
    <dgm:cxn modelId="{6163D212-61AD-4045-A468-0D98DCA74DDB}" type="presParOf" srcId="{1ECD6FDA-514B-4303-9515-AF79ADE90EF7}" destId="{04FB7624-FD58-48C4-8820-CDA4CF53DAA0}" srcOrd="12"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49B7C6-D37F-4E5A-8CA5-0CD22009AAD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VE"/>
        </a:p>
      </dgm:t>
    </dgm:pt>
    <dgm:pt modelId="{509933FD-4FAE-4F4D-8B4E-BA53DB31CC07}">
      <dgm:prSet phldrT="[Texto]"/>
      <dgm:spPr/>
      <dgm:t>
        <a:bodyPr/>
        <a:lstStyle/>
        <a:p>
          <a:r>
            <a:rPr lang="es-VE" dirty="0"/>
            <a:t>Virus</a:t>
          </a:r>
        </a:p>
      </dgm:t>
    </dgm:pt>
    <dgm:pt modelId="{2B91E1EC-47F0-46D5-B6A0-CD0FAF97D282}" type="parTrans" cxnId="{A3D6EB08-A988-43F8-97A5-D43D136DCEF8}">
      <dgm:prSet/>
      <dgm:spPr/>
      <dgm:t>
        <a:bodyPr/>
        <a:lstStyle/>
        <a:p>
          <a:endParaRPr lang="es-VE"/>
        </a:p>
      </dgm:t>
    </dgm:pt>
    <dgm:pt modelId="{754671FF-5574-4F56-ACF9-DEE52D2B5AF6}" type="sibTrans" cxnId="{A3D6EB08-A988-43F8-97A5-D43D136DCEF8}">
      <dgm:prSet/>
      <dgm:spPr/>
      <dgm:t>
        <a:bodyPr/>
        <a:lstStyle/>
        <a:p>
          <a:endParaRPr lang="es-VE"/>
        </a:p>
      </dgm:t>
    </dgm:pt>
    <dgm:pt modelId="{C5DC2748-2A71-42B3-9E88-AF64A17A930A}">
      <dgm:prSet phldrT="[Texto]"/>
      <dgm:spPr/>
      <dgm:t>
        <a:bodyPr/>
        <a:lstStyle/>
        <a:p>
          <a:r>
            <a:rPr lang="es-VE" dirty="0"/>
            <a:t>Troyanos</a:t>
          </a:r>
        </a:p>
      </dgm:t>
    </dgm:pt>
    <dgm:pt modelId="{A2C1EC3A-9939-44B8-9FC9-8F5CCD7063C3}" type="parTrans" cxnId="{FE68AF18-6258-4BD6-AA97-154E264F40AD}">
      <dgm:prSet/>
      <dgm:spPr/>
      <dgm:t>
        <a:bodyPr/>
        <a:lstStyle/>
        <a:p>
          <a:endParaRPr lang="es-VE"/>
        </a:p>
      </dgm:t>
    </dgm:pt>
    <dgm:pt modelId="{75856BEC-F33C-464F-B19F-0FE7987CDF47}" type="sibTrans" cxnId="{FE68AF18-6258-4BD6-AA97-154E264F40AD}">
      <dgm:prSet/>
      <dgm:spPr/>
      <dgm:t>
        <a:bodyPr/>
        <a:lstStyle/>
        <a:p>
          <a:endParaRPr lang="es-VE"/>
        </a:p>
      </dgm:t>
    </dgm:pt>
    <dgm:pt modelId="{9C5D494B-5866-4EE6-92A5-BB458DC23F70}">
      <dgm:prSet phldrT="[Texto]"/>
      <dgm:spPr/>
      <dgm:t>
        <a:bodyPr/>
        <a:lstStyle/>
        <a:p>
          <a:r>
            <a:rPr lang="es-VE" dirty="0"/>
            <a:t>Adware</a:t>
          </a:r>
        </a:p>
      </dgm:t>
    </dgm:pt>
    <dgm:pt modelId="{A652F38C-E7AF-4D88-8404-6219592182E6}" type="parTrans" cxnId="{CC8CB40E-D87A-4A16-9055-CC13F65CED60}">
      <dgm:prSet/>
      <dgm:spPr/>
      <dgm:t>
        <a:bodyPr/>
        <a:lstStyle/>
        <a:p>
          <a:endParaRPr lang="es-VE"/>
        </a:p>
      </dgm:t>
    </dgm:pt>
    <dgm:pt modelId="{4B222577-6849-4DC5-B666-A80DB1E7D439}" type="sibTrans" cxnId="{CC8CB40E-D87A-4A16-9055-CC13F65CED60}">
      <dgm:prSet/>
      <dgm:spPr/>
      <dgm:t>
        <a:bodyPr/>
        <a:lstStyle/>
        <a:p>
          <a:endParaRPr lang="es-VE"/>
        </a:p>
      </dgm:t>
    </dgm:pt>
    <dgm:pt modelId="{2854C7BD-FECE-48CE-8D2E-BFB26200DA6A}">
      <dgm:prSet phldrT="[Texto]"/>
      <dgm:spPr/>
      <dgm:t>
        <a:bodyPr/>
        <a:lstStyle/>
        <a:p>
          <a:r>
            <a:rPr lang="es-VE" dirty="0" err="1"/>
            <a:t>Ransomware</a:t>
          </a:r>
          <a:endParaRPr lang="es-VE" dirty="0"/>
        </a:p>
      </dgm:t>
    </dgm:pt>
    <dgm:pt modelId="{332FE11B-8273-43B6-A954-AE3785DE3B9C}" type="parTrans" cxnId="{45631C8B-467D-4BE0-841F-24CB80A48F4E}">
      <dgm:prSet/>
      <dgm:spPr/>
      <dgm:t>
        <a:bodyPr/>
        <a:lstStyle/>
        <a:p>
          <a:endParaRPr lang="es-VE"/>
        </a:p>
      </dgm:t>
    </dgm:pt>
    <dgm:pt modelId="{77404685-90A3-40A2-8B02-5F432FC91D96}" type="sibTrans" cxnId="{45631C8B-467D-4BE0-841F-24CB80A48F4E}">
      <dgm:prSet/>
      <dgm:spPr/>
      <dgm:t>
        <a:bodyPr/>
        <a:lstStyle/>
        <a:p>
          <a:endParaRPr lang="es-VE"/>
        </a:p>
      </dgm:t>
    </dgm:pt>
    <dgm:pt modelId="{624EB30E-9D00-4367-B094-D1FC91881CDF}" type="pres">
      <dgm:prSet presAssocID="{5549B7C6-D37F-4E5A-8CA5-0CD22009AAD8}" presName="diagram" presStyleCnt="0">
        <dgm:presLayoutVars>
          <dgm:dir/>
          <dgm:resizeHandles val="exact"/>
        </dgm:presLayoutVars>
      </dgm:prSet>
      <dgm:spPr/>
    </dgm:pt>
    <dgm:pt modelId="{EFE064AE-41EC-4781-ADC5-24EE032CA1D4}" type="pres">
      <dgm:prSet presAssocID="{509933FD-4FAE-4F4D-8B4E-BA53DB31CC07}" presName="node" presStyleLbl="node1" presStyleIdx="0" presStyleCnt="4">
        <dgm:presLayoutVars>
          <dgm:bulletEnabled val="1"/>
        </dgm:presLayoutVars>
      </dgm:prSet>
      <dgm:spPr/>
    </dgm:pt>
    <dgm:pt modelId="{3B27CCAA-A4B6-43ED-88D1-1B0D00681620}" type="pres">
      <dgm:prSet presAssocID="{754671FF-5574-4F56-ACF9-DEE52D2B5AF6}" presName="sibTrans" presStyleCnt="0"/>
      <dgm:spPr/>
    </dgm:pt>
    <dgm:pt modelId="{EC6DA4E9-C1DC-4CBA-B590-9371EEFC04A2}" type="pres">
      <dgm:prSet presAssocID="{C5DC2748-2A71-42B3-9E88-AF64A17A930A}" presName="node" presStyleLbl="node1" presStyleIdx="1" presStyleCnt="4">
        <dgm:presLayoutVars>
          <dgm:bulletEnabled val="1"/>
        </dgm:presLayoutVars>
      </dgm:prSet>
      <dgm:spPr/>
    </dgm:pt>
    <dgm:pt modelId="{AC2167D7-C987-4146-A468-4B836BD00C71}" type="pres">
      <dgm:prSet presAssocID="{75856BEC-F33C-464F-B19F-0FE7987CDF47}" presName="sibTrans" presStyleCnt="0"/>
      <dgm:spPr/>
    </dgm:pt>
    <dgm:pt modelId="{5BB97446-60CA-4BE7-AED7-25AB05A44B43}" type="pres">
      <dgm:prSet presAssocID="{9C5D494B-5866-4EE6-92A5-BB458DC23F70}" presName="node" presStyleLbl="node1" presStyleIdx="2" presStyleCnt="4">
        <dgm:presLayoutVars>
          <dgm:bulletEnabled val="1"/>
        </dgm:presLayoutVars>
      </dgm:prSet>
      <dgm:spPr/>
    </dgm:pt>
    <dgm:pt modelId="{E56CCE59-750E-4B58-9A03-0D6FEDAF2D0C}" type="pres">
      <dgm:prSet presAssocID="{4B222577-6849-4DC5-B666-A80DB1E7D439}" presName="sibTrans" presStyleCnt="0"/>
      <dgm:spPr/>
    </dgm:pt>
    <dgm:pt modelId="{A9CB02B7-D991-433C-A600-C8735FBB1D13}" type="pres">
      <dgm:prSet presAssocID="{2854C7BD-FECE-48CE-8D2E-BFB26200DA6A}" presName="node" presStyleLbl="node1" presStyleIdx="3" presStyleCnt="4">
        <dgm:presLayoutVars>
          <dgm:bulletEnabled val="1"/>
        </dgm:presLayoutVars>
      </dgm:prSet>
      <dgm:spPr/>
    </dgm:pt>
  </dgm:ptLst>
  <dgm:cxnLst>
    <dgm:cxn modelId="{A3D6EB08-A988-43F8-97A5-D43D136DCEF8}" srcId="{5549B7C6-D37F-4E5A-8CA5-0CD22009AAD8}" destId="{509933FD-4FAE-4F4D-8B4E-BA53DB31CC07}" srcOrd="0" destOrd="0" parTransId="{2B91E1EC-47F0-46D5-B6A0-CD0FAF97D282}" sibTransId="{754671FF-5574-4F56-ACF9-DEE52D2B5AF6}"/>
    <dgm:cxn modelId="{CC8CB40E-D87A-4A16-9055-CC13F65CED60}" srcId="{5549B7C6-D37F-4E5A-8CA5-0CD22009AAD8}" destId="{9C5D494B-5866-4EE6-92A5-BB458DC23F70}" srcOrd="2" destOrd="0" parTransId="{A652F38C-E7AF-4D88-8404-6219592182E6}" sibTransId="{4B222577-6849-4DC5-B666-A80DB1E7D439}"/>
    <dgm:cxn modelId="{FE68AF18-6258-4BD6-AA97-154E264F40AD}" srcId="{5549B7C6-D37F-4E5A-8CA5-0CD22009AAD8}" destId="{C5DC2748-2A71-42B3-9E88-AF64A17A930A}" srcOrd="1" destOrd="0" parTransId="{A2C1EC3A-9939-44B8-9FC9-8F5CCD7063C3}" sibTransId="{75856BEC-F33C-464F-B19F-0FE7987CDF47}"/>
    <dgm:cxn modelId="{73D08028-6C87-4E4D-9F70-CFB0B17C252E}" type="presOf" srcId="{5549B7C6-D37F-4E5A-8CA5-0CD22009AAD8}" destId="{624EB30E-9D00-4367-B094-D1FC91881CDF}" srcOrd="0" destOrd="0" presId="urn:microsoft.com/office/officeart/2005/8/layout/default"/>
    <dgm:cxn modelId="{B93C615D-C633-462D-84CA-2687EBF4B51F}" type="presOf" srcId="{509933FD-4FAE-4F4D-8B4E-BA53DB31CC07}" destId="{EFE064AE-41EC-4781-ADC5-24EE032CA1D4}" srcOrd="0" destOrd="0" presId="urn:microsoft.com/office/officeart/2005/8/layout/default"/>
    <dgm:cxn modelId="{468AC974-8DD5-4881-8DB5-2C4DA5B53B8D}" type="presOf" srcId="{9C5D494B-5866-4EE6-92A5-BB458DC23F70}" destId="{5BB97446-60CA-4BE7-AED7-25AB05A44B43}" srcOrd="0" destOrd="0" presId="urn:microsoft.com/office/officeart/2005/8/layout/default"/>
    <dgm:cxn modelId="{45631C8B-467D-4BE0-841F-24CB80A48F4E}" srcId="{5549B7C6-D37F-4E5A-8CA5-0CD22009AAD8}" destId="{2854C7BD-FECE-48CE-8D2E-BFB26200DA6A}" srcOrd="3" destOrd="0" parTransId="{332FE11B-8273-43B6-A954-AE3785DE3B9C}" sibTransId="{77404685-90A3-40A2-8B02-5F432FC91D96}"/>
    <dgm:cxn modelId="{F52FFDB4-28FD-414C-AAF4-3AC93E5F11BA}" type="presOf" srcId="{2854C7BD-FECE-48CE-8D2E-BFB26200DA6A}" destId="{A9CB02B7-D991-433C-A600-C8735FBB1D13}" srcOrd="0" destOrd="0" presId="urn:microsoft.com/office/officeart/2005/8/layout/default"/>
    <dgm:cxn modelId="{C57A44B5-58E3-4FBD-A825-9CB18EB5A87E}" type="presOf" srcId="{C5DC2748-2A71-42B3-9E88-AF64A17A930A}" destId="{EC6DA4E9-C1DC-4CBA-B590-9371EEFC04A2}" srcOrd="0" destOrd="0" presId="urn:microsoft.com/office/officeart/2005/8/layout/default"/>
    <dgm:cxn modelId="{61F4454A-39E8-4B3F-8E09-C6A483FCC97C}" type="presParOf" srcId="{624EB30E-9D00-4367-B094-D1FC91881CDF}" destId="{EFE064AE-41EC-4781-ADC5-24EE032CA1D4}" srcOrd="0" destOrd="0" presId="urn:microsoft.com/office/officeart/2005/8/layout/default"/>
    <dgm:cxn modelId="{65FB802D-4F9C-40AB-ACD6-FA9A5B434F7D}" type="presParOf" srcId="{624EB30E-9D00-4367-B094-D1FC91881CDF}" destId="{3B27CCAA-A4B6-43ED-88D1-1B0D00681620}" srcOrd="1" destOrd="0" presId="urn:microsoft.com/office/officeart/2005/8/layout/default"/>
    <dgm:cxn modelId="{B5EF8DBB-1A87-476F-8D4B-4AE87A0DB796}" type="presParOf" srcId="{624EB30E-9D00-4367-B094-D1FC91881CDF}" destId="{EC6DA4E9-C1DC-4CBA-B590-9371EEFC04A2}" srcOrd="2" destOrd="0" presId="urn:microsoft.com/office/officeart/2005/8/layout/default"/>
    <dgm:cxn modelId="{FFF8CFA0-1AD0-496F-9970-974B9121C739}" type="presParOf" srcId="{624EB30E-9D00-4367-B094-D1FC91881CDF}" destId="{AC2167D7-C987-4146-A468-4B836BD00C71}" srcOrd="3" destOrd="0" presId="urn:microsoft.com/office/officeart/2005/8/layout/default"/>
    <dgm:cxn modelId="{1BBAE89C-76AA-40CF-A314-1AACA3E550B7}" type="presParOf" srcId="{624EB30E-9D00-4367-B094-D1FC91881CDF}" destId="{5BB97446-60CA-4BE7-AED7-25AB05A44B43}" srcOrd="4" destOrd="0" presId="urn:microsoft.com/office/officeart/2005/8/layout/default"/>
    <dgm:cxn modelId="{CB8CAF95-62B7-4E6D-BAF6-A92FBFC05158}" type="presParOf" srcId="{624EB30E-9D00-4367-B094-D1FC91881CDF}" destId="{E56CCE59-750E-4B58-9A03-0D6FEDAF2D0C}" srcOrd="5" destOrd="0" presId="urn:microsoft.com/office/officeart/2005/8/layout/default"/>
    <dgm:cxn modelId="{C6E35C2F-7A39-4C02-9478-D1074C239AC1}" type="presParOf" srcId="{624EB30E-9D00-4367-B094-D1FC91881CDF}" destId="{A9CB02B7-D991-433C-A600-C8735FBB1D1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49B7C6-D37F-4E5A-8CA5-0CD22009AAD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VE"/>
        </a:p>
      </dgm:t>
    </dgm:pt>
    <dgm:pt modelId="{A42FA426-0EDE-489A-8E37-EA05668B320B}">
      <dgm:prSet phldrT="[Texto]"/>
      <dgm:spPr/>
      <dgm:t>
        <a:bodyPr/>
        <a:lstStyle/>
        <a:p>
          <a:r>
            <a:rPr lang="es-VE" dirty="0"/>
            <a:t>Gusanos</a:t>
          </a:r>
        </a:p>
      </dgm:t>
    </dgm:pt>
    <dgm:pt modelId="{CAEB504A-D795-4447-A5B0-14D76D6857BD}" type="parTrans" cxnId="{1E64CF21-DC6C-4E62-9EB2-2632C76A6144}">
      <dgm:prSet/>
      <dgm:spPr/>
      <dgm:t>
        <a:bodyPr/>
        <a:lstStyle/>
        <a:p>
          <a:endParaRPr lang="es-VE"/>
        </a:p>
      </dgm:t>
    </dgm:pt>
    <dgm:pt modelId="{053D16C3-D3B8-4EB3-A3B8-E6D43E2BFBAE}" type="sibTrans" cxnId="{1E64CF21-DC6C-4E62-9EB2-2632C76A6144}">
      <dgm:prSet/>
      <dgm:spPr/>
      <dgm:t>
        <a:bodyPr/>
        <a:lstStyle/>
        <a:p>
          <a:endParaRPr lang="es-VE"/>
        </a:p>
      </dgm:t>
    </dgm:pt>
    <dgm:pt modelId="{D952E99E-F175-4564-BAF1-1FE3F7498F52}">
      <dgm:prSet phldrT="[Texto]"/>
      <dgm:spPr/>
      <dgm:t>
        <a:bodyPr/>
        <a:lstStyle/>
        <a:p>
          <a:r>
            <a:rPr lang="es-VE" dirty="0" err="1"/>
            <a:t>Rootkit</a:t>
          </a:r>
          <a:endParaRPr lang="es-VE" dirty="0"/>
        </a:p>
      </dgm:t>
    </dgm:pt>
    <dgm:pt modelId="{50A37B50-17BA-42AE-A71F-64ED510FCB21}" type="parTrans" cxnId="{A74C92DC-C26A-4D11-AA80-0F9AC442730B}">
      <dgm:prSet/>
      <dgm:spPr/>
      <dgm:t>
        <a:bodyPr/>
        <a:lstStyle/>
        <a:p>
          <a:endParaRPr lang="es-VE"/>
        </a:p>
      </dgm:t>
    </dgm:pt>
    <dgm:pt modelId="{F66283D9-194A-462E-9621-6303835F2EDC}" type="sibTrans" cxnId="{A74C92DC-C26A-4D11-AA80-0F9AC442730B}">
      <dgm:prSet/>
      <dgm:spPr/>
      <dgm:t>
        <a:bodyPr/>
        <a:lstStyle/>
        <a:p>
          <a:endParaRPr lang="es-VE"/>
        </a:p>
      </dgm:t>
    </dgm:pt>
    <dgm:pt modelId="{DAF2A452-8707-4ECB-96FD-65A17A257B47}">
      <dgm:prSet phldrT="[Texto]"/>
      <dgm:spPr/>
      <dgm:t>
        <a:bodyPr/>
        <a:lstStyle/>
        <a:p>
          <a:r>
            <a:rPr lang="es-VE" dirty="0" err="1"/>
            <a:t>Crytojaking</a:t>
          </a:r>
          <a:endParaRPr lang="es-VE" dirty="0"/>
        </a:p>
      </dgm:t>
    </dgm:pt>
    <dgm:pt modelId="{146934C0-5DB0-4E64-998E-86A7B815CFEE}" type="parTrans" cxnId="{C02D8CF8-6368-4DC5-AB0B-CAB6ABABEF78}">
      <dgm:prSet/>
      <dgm:spPr/>
      <dgm:t>
        <a:bodyPr/>
        <a:lstStyle/>
        <a:p>
          <a:endParaRPr lang="es-VE"/>
        </a:p>
      </dgm:t>
    </dgm:pt>
    <dgm:pt modelId="{3274B892-67A1-4C4A-92DC-61E5B4F89FDF}" type="sibTrans" cxnId="{C02D8CF8-6368-4DC5-AB0B-CAB6ABABEF78}">
      <dgm:prSet/>
      <dgm:spPr/>
      <dgm:t>
        <a:bodyPr/>
        <a:lstStyle/>
        <a:p>
          <a:endParaRPr lang="es-VE"/>
        </a:p>
      </dgm:t>
    </dgm:pt>
    <dgm:pt modelId="{939085AA-2EE5-4D71-AAA1-55D91E1F8ECC}">
      <dgm:prSet phldrT="[Texto]"/>
      <dgm:spPr/>
      <dgm:t>
        <a:bodyPr/>
        <a:lstStyle/>
        <a:p>
          <a:r>
            <a:rPr lang="es-VE" dirty="0" err="1"/>
            <a:t>Scareware</a:t>
          </a:r>
          <a:endParaRPr lang="es-VE" dirty="0"/>
        </a:p>
      </dgm:t>
    </dgm:pt>
    <dgm:pt modelId="{CA099FF4-148C-4F39-AA90-9277838D5013}" type="parTrans" cxnId="{7FECC64F-A6F4-4D3D-B654-282D6FB18985}">
      <dgm:prSet/>
      <dgm:spPr/>
      <dgm:t>
        <a:bodyPr/>
        <a:lstStyle/>
        <a:p>
          <a:endParaRPr lang="es-VE"/>
        </a:p>
      </dgm:t>
    </dgm:pt>
    <dgm:pt modelId="{4EC66400-940A-482C-9F7C-20C0F85BB603}" type="sibTrans" cxnId="{7FECC64F-A6F4-4D3D-B654-282D6FB18985}">
      <dgm:prSet/>
      <dgm:spPr/>
      <dgm:t>
        <a:bodyPr/>
        <a:lstStyle/>
        <a:p>
          <a:endParaRPr lang="es-VE"/>
        </a:p>
      </dgm:t>
    </dgm:pt>
    <dgm:pt modelId="{624EB30E-9D00-4367-B094-D1FC91881CDF}" type="pres">
      <dgm:prSet presAssocID="{5549B7C6-D37F-4E5A-8CA5-0CD22009AAD8}" presName="diagram" presStyleCnt="0">
        <dgm:presLayoutVars>
          <dgm:dir/>
          <dgm:resizeHandles val="exact"/>
        </dgm:presLayoutVars>
      </dgm:prSet>
      <dgm:spPr/>
    </dgm:pt>
    <dgm:pt modelId="{E18BDFA5-D12E-4015-AEF6-FCD6DFC04F3D}" type="pres">
      <dgm:prSet presAssocID="{A42FA426-0EDE-489A-8E37-EA05668B320B}" presName="node" presStyleLbl="node1" presStyleIdx="0" presStyleCnt="4">
        <dgm:presLayoutVars>
          <dgm:bulletEnabled val="1"/>
        </dgm:presLayoutVars>
      </dgm:prSet>
      <dgm:spPr/>
    </dgm:pt>
    <dgm:pt modelId="{FBAF7288-00A9-49AA-AD56-65960C1B3A4D}" type="pres">
      <dgm:prSet presAssocID="{053D16C3-D3B8-4EB3-A3B8-E6D43E2BFBAE}" presName="sibTrans" presStyleCnt="0"/>
      <dgm:spPr/>
    </dgm:pt>
    <dgm:pt modelId="{C4F9BE97-0F46-477D-B413-4A3003AF55A3}" type="pres">
      <dgm:prSet presAssocID="{D952E99E-F175-4564-BAF1-1FE3F7498F52}" presName="node" presStyleLbl="node1" presStyleIdx="1" presStyleCnt="4">
        <dgm:presLayoutVars>
          <dgm:bulletEnabled val="1"/>
        </dgm:presLayoutVars>
      </dgm:prSet>
      <dgm:spPr/>
    </dgm:pt>
    <dgm:pt modelId="{52825B6F-4AE4-422A-903C-66C2159911AD}" type="pres">
      <dgm:prSet presAssocID="{F66283D9-194A-462E-9621-6303835F2EDC}" presName="sibTrans" presStyleCnt="0"/>
      <dgm:spPr/>
    </dgm:pt>
    <dgm:pt modelId="{68DBBD76-D962-4357-B20E-A71BAAE625FB}" type="pres">
      <dgm:prSet presAssocID="{939085AA-2EE5-4D71-AAA1-55D91E1F8ECC}" presName="node" presStyleLbl="node1" presStyleIdx="2" presStyleCnt="4">
        <dgm:presLayoutVars>
          <dgm:bulletEnabled val="1"/>
        </dgm:presLayoutVars>
      </dgm:prSet>
      <dgm:spPr/>
    </dgm:pt>
    <dgm:pt modelId="{2425006B-392E-48A5-841E-8C44AC5906AD}" type="pres">
      <dgm:prSet presAssocID="{4EC66400-940A-482C-9F7C-20C0F85BB603}" presName="sibTrans" presStyleCnt="0"/>
      <dgm:spPr/>
    </dgm:pt>
    <dgm:pt modelId="{C8496F51-72D2-4D48-A77F-C2FBBB054745}" type="pres">
      <dgm:prSet presAssocID="{DAF2A452-8707-4ECB-96FD-65A17A257B47}" presName="node" presStyleLbl="node1" presStyleIdx="3" presStyleCnt="4">
        <dgm:presLayoutVars>
          <dgm:bulletEnabled val="1"/>
        </dgm:presLayoutVars>
      </dgm:prSet>
      <dgm:spPr/>
    </dgm:pt>
  </dgm:ptLst>
  <dgm:cxnLst>
    <dgm:cxn modelId="{BF2E8009-68D9-497E-B5E0-A5F8EC0ED4A5}" type="presOf" srcId="{D952E99E-F175-4564-BAF1-1FE3F7498F52}" destId="{C4F9BE97-0F46-477D-B413-4A3003AF55A3}" srcOrd="0" destOrd="0" presId="urn:microsoft.com/office/officeart/2005/8/layout/default"/>
    <dgm:cxn modelId="{BF78151D-CA51-4BF9-A645-2CB07497F8A1}" type="presOf" srcId="{939085AA-2EE5-4D71-AAA1-55D91E1F8ECC}" destId="{68DBBD76-D962-4357-B20E-A71BAAE625FB}" srcOrd="0" destOrd="0" presId="urn:microsoft.com/office/officeart/2005/8/layout/default"/>
    <dgm:cxn modelId="{1E64CF21-DC6C-4E62-9EB2-2632C76A6144}" srcId="{5549B7C6-D37F-4E5A-8CA5-0CD22009AAD8}" destId="{A42FA426-0EDE-489A-8E37-EA05668B320B}" srcOrd="0" destOrd="0" parTransId="{CAEB504A-D795-4447-A5B0-14D76D6857BD}" sibTransId="{053D16C3-D3B8-4EB3-A3B8-E6D43E2BFBAE}"/>
    <dgm:cxn modelId="{7FECC64F-A6F4-4D3D-B654-282D6FB18985}" srcId="{5549B7C6-D37F-4E5A-8CA5-0CD22009AAD8}" destId="{939085AA-2EE5-4D71-AAA1-55D91E1F8ECC}" srcOrd="2" destOrd="0" parTransId="{CA099FF4-148C-4F39-AA90-9277838D5013}" sibTransId="{4EC66400-940A-482C-9F7C-20C0F85BB603}"/>
    <dgm:cxn modelId="{05FDA48A-3E42-4D8E-9D4C-CD151BF843B9}" type="presOf" srcId="{5549B7C6-D37F-4E5A-8CA5-0CD22009AAD8}" destId="{624EB30E-9D00-4367-B094-D1FC91881CDF}" srcOrd="0" destOrd="0" presId="urn:microsoft.com/office/officeart/2005/8/layout/default"/>
    <dgm:cxn modelId="{F84291D0-61E1-4C85-A2A4-B8F4BDBAFD35}" type="presOf" srcId="{A42FA426-0EDE-489A-8E37-EA05668B320B}" destId="{E18BDFA5-D12E-4015-AEF6-FCD6DFC04F3D}" srcOrd="0" destOrd="0" presId="urn:microsoft.com/office/officeart/2005/8/layout/default"/>
    <dgm:cxn modelId="{A74C92DC-C26A-4D11-AA80-0F9AC442730B}" srcId="{5549B7C6-D37F-4E5A-8CA5-0CD22009AAD8}" destId="{D952E99E-F175-4564-BAF1-1FE3F7498F52}" srcOrd="1" destOrd="0" parTransId="{50A37B50-17BA-42AE-A71F-64ED510FCB21}" sibTransId="{F66283D9-194A-462E-9621-6303835F2EDC}"/>
    <dgm:cxn modelId="{764D66EA-0F61-4568-A036-AD67F40E19F8}" type="presOf" srcId="{DAF2A452-8707-4ECB-96FD-65A17A257B47}" destId="{C8496F51-72D2-4D48-A77F-C2FBBB054745}" srcOrd="0" destOrd="0" presId="urn:microsoft.com/office/officeart/2005/8/layout/default"/>
    <dgm:cxn modelId="{C02D8CF8-6368-4DC5-AB0B-CAB6ABABEF78}" srcId="{5549B7C6-D37F-4E5A-8CA5-0CD22009AAD8}" destId="{DAF2A452-8707-4ECB-96FD-65A17A257B47}" srcOrd="3" destOrd="0" parTransId="{146934C0-5DB0-4E64-998E-86A7B815CFEE}" sibTransId="{3274B892-67A1-4C4A-92DC-61E5B4F89FDF}"/>
    <dgm:cxn modelId="{437CF988-4862-482E-A5E8-868350DA9D56}" type="presParOf" srcId="{624EB30E-9D00-4367-B094-D1FC91881CDF}" destId="{E18BDFA5-D12E-4015-AEF6-FCD6DFC04F3D}" srcOrd="0" destOrd="0" presId="urn:microsoft.com/office/officeart/2005/8/layout/default"/>
    <dgm:cxn modelId="{8547A57D-EA89-4612-8BA1-B10B87B80F93}" type="presParOf" srcId="{624EB30E-9D00-4367-B094-D1FC91881CDF}" destId="{FBAF7288-00A9-49AA-AD56-65960C1B3A4D}" srcOrd="1" destOrd="0" presId="urn:microsoft.com/office/officeart/2005/8/layout/default"/>
    <dgm:cxn modelId="{F1950AAD-E21E-4B01-938A-4588DDB6D0C2}" type="presParOf" srcId="{624EB30E-9D00-4367-B094-D1FC91881CDF}" destId="{C4F9BE97-0F46-477D-B413-4A3003AF55A3}" srcOrd="2" destOrd="0" presId="urn:microsoft.com/office/officeart/2005/8/layout/default"/>
    <dgm:cxn modelId="{1D295CC1-62D7-4B7C-89FD-7613F8B06506}" type="presParOf" srcId="{624EB30E-9D00-4367-B094-D1FC91881CDF}" destId="{52825B6F-4AE4-422A-903C-66C2159911AD}" srcOrd="3" destOrd="0" presId="urn:microsoft.com/office/officeart/2005/8/layout/default"/>
    <dgm:cxn modelId="{D0DDAFA3-E3AA-425F-91D2-5BC8DD078432}" type="presParOf" srcId="{624EB30E-9D00-4367-B094-D1FC91881CDF}" destId="{68DBBD76-D962-4357-B20E-A71BAAE625FB}" srcOrd="4" destOrd="0" presId="urn:microsoft.com/office/officeart/2005/8/layout/default"/>
    <dgm:cxn modelId="{B99C4DF3-ECDA-44DC-8B09-63BA904467BE}" type="presParOf" srcId="{624EB30E-9D00-4367-B094-D1FC91881CDF}" destId="{2425006B-392E-48A5-841E-8C44AC5906AD}" srcOrd="5" destOrd="0" presId="urn:microsoft.com/office/officeart/2005/8/layout/default"/>
    <dgm:cxn modelId="{AF3D0024-8B38-4E5C-814D-2D73D6DEA5B3}" type="presParOf" srcId="{624EB30E-9D00-4367-B094-D1FC91881CDF}" destId="{C8496F51-72D2-4D48-A77F-C2FBBB054745}" srcOrd="6"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005EFB-AB9E-4522-A302-E40A4570626F}" type="doc">
      <dgm:prSet loTypeId="urn:microsoft.com/office/officeart/2005/8/layout/pyramid1" loCatId="pyramid" qsTypeId="urn:microsoft.com/office/officeart/2005/8/quickstyle/3d2" qsCatId="3D" csTypeId="urn:microsoft.com/office/officeart/2005/8/colors/accent1_2" csCatId="accent1" phldr="1"/>
      <dgm:spPr/>
    </dgm:pt>
    <dgm:pt modelId="{86189D99-B055-4BF2-B72C-94FC77D376F4}">
      <dgm:prSet phldrT="[Texto]" custT="1"/>
      <dgm:spPr/>
      <dgm:t>
        <a:bodyPr/>
        <a:lstStyle/>
        <a:p>
          <a:pPr algn="ctr"/>
          <a:r>
            <a:rPr lang="es-VE" sz="2000" dirty="0"/>
            <a:t>CID</a:t>
          </a:r>
        </a:p>
      </dgm:t>
    </dgm:pt>
    <dgm:pt modelId="{5B59E930-F068-4F70-9417-DBBD32C3CA5D}" type="parTrans" cxnId="{E87559B8-6F75-43B4-9894-18458716F289}">
      <dgm:prSet/>
      <dgm:spPr/>
      <dgm:t>
        <a:bodyPr/>
        <a:lstStyle/>
        <a:p>
          <a:pPr algn="ctr"/>
          <a:endParaRPr lang="es-VE"/>
        </a:p>
      </dgm:t>
    </dgm:pt>
    <dgm:pt modelId="{37CE9A4F-37B4-4230-9DBC-1AB910A9CB35}" type="sibTrans" cxnId="{E87559B8-6F75-43B4-9894-18458716F289}">
      <dgm:prSet/>
      <dgm:spPr/>
      <dgm:t>
        <a:bodyPr/>
        <a:lstStyle/>
        <a:p>
          <a:pPr algn="ctr"/>
          <a:endParaRPr lang="es-VE"/>
        </a:p>
      </dgm:t>
    </dgm:pt>
    <dgm:pt modelId="{BF652FDF-453A-4386-8761-7010CC8513C2}">
      <dgm:prSet phldrT="[Texto]" custT="1"/>
      <dgm:spPr/>
      <dgm:t>
        <a:bodyPr/>
        <a:lstStyle/>
        <a:p>
          <a:pPr algn="ctr"/>
          <a:r>
            <a:rPr lang="es-VE" sz="2800" dirty="0"/>
            <a:t>Políticas</a:t>
          </a:r>
        </a:p>
      </dgm:t>
    </dgm:pt>
    <dgm:pt modelId="{5E9B0189-53F5-47D1-A221-D0A631597563}" type="parTrans" cxnId="{35215C57-1A56-40B6-8A24-5CC64EC9098D}">
      <dgm:prSet/>
      <dgm:spPr/>
      <dgm:t>
        <a:bodyPr/>
        <a:lstStyle/>
        <a:p>
          <a:pPr algn="ctr"/>
          <a:endParaRPr lang="es-VE"/>
        </a:p>
      </dgm:t>
    </dgm:pt>
    <dgm:pt modelId="{3D2FF109-E286-4CAD-A019-D17F54F44D37}" type="sibTrans" cxnId="{35215C57-1A56-40B6-8A24-5CC64EC9098D}">
      <dgm:prSet/>
      <dgm:spPr/>
      <dgm:t>
        <a:bodyPr/>
        <a:lstStyle/>
        <a:p>
          <a:pPr algn="ctr"/>
          <a:endParaRPr lang="es-VE"/>
        </a:p>
      </dgm:t>
    </dgm:pt>
    <dgm:pt modelId="{1F45533B-B329-477F-8ABE-685D271680B8}">
      <dgm:prSet phldrT="[Texto]" custT="1"/>
      <dgm:spPr/>
      <dgm:t>
        <a:bodyPr/>
        <a:lstStyle/>
        <a:p>
          <a:pPr algn="ctr"/>
          <a:r>
            <a:rPr lang="es-VE" sz="2800" dirty="0"/>
            <a:t>Procedimientos</a:t>
          </a:r>
        </a:p>
      </dgm:t>
    </dgm:pt>
    <dgm:pt modelId="{41AF17D9-98B3-445E-A2B3-553B4BB998C3}" type="parTrans" cxnId="{6204CCDE-E396-49A2-8B0E-22C4E6956D26}">
      <dgm:prSet/>
      <dgm:spPr/>
      <dgm:t>
        <a:bodyPr/>
        <a:lstStyle/>
        <a:p>
          <a:pPr algn="ctr"/>
          <a:endParaRPr lang="es-VE"/>
        </a:p>
      </dgm:t>
    </dgm:pt>
    <dgm:pt modelId="{795A2CDC-5FED-411E-A7DF-937DC4B38700}" type="sibTrans" cxnId="{6204CCDE-E396-49A2-8B0E-22C4E6956D26}">
      <dgm:prSet/>
      <dgm:spPr/>
      <dgm:t>
        <a:bodyPr/>
        <a:lstStyle/>
        <a:p>
          <a:pPr algn="ctr"/>
          <a:endParaRPr lang="es-VE"/>
        </a:p>
      </dgm:t>
    </dgm:pt>
    <dgm:pt modelId="{09610D69-2479-4366-9F4F-209BFC6A0ADC}">
      <dgm:prSet phldrT="[Texto]" custT="1"/>
      <dgm:spPr/>
      <dgm:t>
        <a:bodyPr/>
        <a:lstStyle/>
        <a:p>
          <a:pPr algn="ctr"/>
          <a:r>
            <a:rPr lang="es-VE" sz="2800" dirty="0"/>
            <a:t>Tareas / Operaciones</a:t>
          </a:r>
        </a:p>
      </dgm:t>
    </dgm:pt>
    <dgm:pt modelId="{FA3119DC-2C35-4B53-BE92-B79248947CCE}" type="parTrans" cxnId="{CA65787B-D9F5-4107-B2B2-03F92D1C7B45}">
      <dgm:prSet/>
      <dgm:spPr/>
      <dgm:t>
        <a:bodyPr/>
        <a:lstStyle/>
        <a:p>
          <a:pPr algn="ctr"/>
          <a:endParaRPr lang="es-VE"/>
        </a:p>
      </dgm:t>
    </dgm:pt>
    <dgm:pt modelId="{03FCAE9A-59CA-47A3-AB12-5C018ACDD5EF}" type="sibTrans" cxnId="{CA65787B-D9F5-4107-B2B2-03F92D1C7B45}">
      <dgm:prSet/>
      <dgm:spPr/>
      <dgm:t>
        <a:bodyPr/>
        <a:lstStyle/>
        <a:p>
          <a:pPr algn="ctr"/>
          <a:endParaRPr lang="es-VE"/>
        </a:p>
      </dgm:t>
    </dgm:pt>
    <dgm:pt modelId="{038C4FA8-4EF7-4345-97B4-78FE96BCDF6D}">
      <dgm:prSet phldrT="[Texto]" custT="1"/>
      <dgm:spPr/>
      <dgm:t>
        <a:bodyPr/>
        <a:lstStyle/>
        <a:p>
          <a:pPr algn="ctr"/>
          <a:r>
            <a:rPr lang="es-VE" sz="2800" dirty="0"/>
            <a:t>Registros Evidencias</a:t>
          </a:r>
        </a:p>
      </dgm:t>
    </dgm:pt>
    <dgm:pt modelId="{BBBEF722-E711-4E0C-BAC1-2241221E1E2E}" type="parTrans" cxnId="{C2F38694-FB33-47E0-9BC7-4E49534A688B}">
      <dgm:prSet/>
      <dgm:spPr/>
      <dgm:t>
        <a:bodyPr/>
        <a:lstStyle/>
        <a:p>
          <a:pPr algn="ctr"/>
          <a:endParaRPr lang="es-VE"/>
        </a:p>
      </dgm:t>
    </dgm:pt>
    <dgm:pt modelId="{981ED950-63B9-4A3D-990E-E331F2012E58}" type="sibTrans" cxnId="{C2F38694-FB33-47E0-9BC7-4E49534A688B}">
      <dgm:prSet/>
      <dgm:spPr/>
      <dgm:t>
        <a:bodyPr/>
        <a:lstStyle/>
        <a:p>
          <a:pPr algn="ctr"/>
          <a:endParaRPr lang="es-VE"/>
        </a:p>
      </dgm:t>
    </dgm:pt>
    <dgm:pt modelId="{028F5C90-7201-4711-BDD0-2F133EEBAF50}" type="pres">
      <dgm:prSet presAssocID="{33005EFB-AB9E-4522-A302-E40A4570626F}" presName="Name0" presStyleCnt="0">
        <dgm:presLayoutVars>
          <dgm:dir/>
          <dgm:animLvl val="lvl"/>
          <dgm:resizeHandles val="exact"/>
        </dgm:presLayoutVars>
      </dgm:prSet>
      <dgm:spPr/>
    </dgm:pt>
    <dgm:pt modelId="{336D43E3-1139-4387-AB61-25DAF528A317}" type="pres">
      <dgm:prSet presAssocID="{86189D99-B055-4BF2-B72C-94FC77D376F4}" presName="Name8" presStyleCnt="0"/>
      <dgm:spPr/>
    </dgm:pt>
    <dgm:pt modelId="{0F39E2FA-8DB9-4DE5-940D-BBFF912738E0}" type="pres">
      <dgm:prSet presAssocID="{86189D99-B055-4BF2-B72C-94FC77D376F4}" presName="level" presStyleLbl="node1" presStyleIdx="0" presStyleCnt="5">
        <dgm:presLayoutVars>
          <dgm:chMax val="1"/>
          <dgm:bulletEnabled val="1"/>
        </dgm:presLayoutVars>
      </dgm:prSet>
      <dgm:spPr/>
    </dgm:pt>
    <dgm:pt modelId="{FFA5A30A-2CE3-462E-A044-1E64EE84BA94}" type="pres">
      <dgm:prSet presAssocID="{86189D99-B055-4BF2-B72C-94FC77D376F4}" presName="levelTx" presStyleLbl="revTx" presStyleIdx="0" presStyleCnt="0">
        <dgm:presLayoutVars>
          <dgm:chMax val="1"/>
          <dgm:bulletEnabled val="1"/>
        </dgm:presLayoutVars>
      </dgm:prSet>
      <dgm:spPr/>
    </dgm:pt>
    <dgm:pt modelId="{3C243327-2D73-4D92-B538-C608409ED40A}" type="pres">
      <dgm:prSet presAssocID="{BF652FDF-453A-4386-8761-7010CC8513C2}" presName="Name8" presStyleCnt="0"/>
      <dgm:spPr/>
    </dgm:pt>
    <dgm:pt modelId="{2A33E4B8-929A-4115-9BAB-5A59732540B8}" type="pres">
      <dgm:prSet presAssocID="{BF652FDF-453A-4386-8761-7010CC8513C2}" presName="level" presStyleLbl="node1" presStyleIdx="1" presStyleCnt="5">
        <dgm:presLayoutVars>
          <dgm:chMax val="1"/>
          <dgm:bulletEnabled val="1"/>
        </dgm:presLayoutVars>
      </dgm:prSet>
      <dgm:spPr/>
    </dgm:pt>
    <dgm:pt modelId="{04572189-5F52-47E0-BA07-20144B3EE5CD}" type="pres">
      <dgm:prSet presAssocID="{BF652FDF-453A-4386-8761-7010CC8513C2}" presName="levelTx" presStyleLbl="revTx" presStyleIdx="0" presStyleCnt="0">
        <dgm:presLayoutVars>
          <dgm:chMax val="1"/>
          <dgm:bulletEnabled val="1"/>
        </dgm:presLayoutVars>
      </dgm:prSet>
      <dgm:spPr/>
    </dgm:pt>
    <dgm:pt modelId="{997CB515-E19C-427F-8888-ECA79E99E74C}" type="pres">
      <dgm:prSet presAssocID="{1F45533B-B329-477F-8ABE-685D271680B8}" presName="Name8" presStyleCnt="0"/>
      <dgm:spPr/>
    </dgm:pt>
    <dgm:pt modelId="{F190F24A-FEC1-4CEF-90A9-CC09FF2EE54C}" type="pres">
      <dgm:prSet presAssocID="{1F45533B-B329-477F-8ABE-685D271680B8}" presName="level" presStyleLbl="node1" presStyleIdx="2" presStyleCnt="5">
        <dgm:presLayoutVars>
          <dgm:chMax val="1"/>
          <dgm:bulletEnabled val="1"/>
        </dgm:presLayoutVars>
      </dgm:prSet>
      <dgm:spPr/>
    </dgm:pt>
    <dgm:pt modelId="{A18683F6-31B5-4B75-923D-30342DAB1F6A}" type="pres">
      <dgm:prSet presAssocID="{1F45533B-B329-477F-8ABE-685D271680B8}" presName="levelTx" presStyleLbl="revTx" presStyleIdx="0" presStyleCnt="0">
        <dgm:presLayoutVars>
          <dgm:chMax val="1"/>
          <dgm:bulletEnabled val="1"/>
        </dgm:presLayoutVars>
      </dgm:prSet>
      <dgm:spPr/>
    </dgm:pt>
    <dgm:pt modelId="{79EA6E70-D958-45D4-8903-F2745C563014}" type="pres">
      <dgm:prSet presAssocID="{09610D69-2479-4366-9F4F-209BFC6A0ADC}" presName="Name8" presStyleCnt="0"/>
      <dgm:spPr/>
    </dgm:pt>
    <dgm:pt modelId="{5E08125F-4525-4AA7-840C-B33184512F87}" type="pres">
      <dgm:prSet presAssocID="{09610D69-2479-4366-9F4F-209BFC6A0ADC}" presName="level" presStyleLbl="node1" presStyleIdx="3" presStyleCnt="5">
        <dgm:presLayoutVars>
          <dgm:chMax val="1"/>
          <dgm:bulletEnabled val="1"/>
        </dgm:presLayoutVars>
      </dgm:prSet>
      <dgm:spPr/>
    </dgm:pt>
    <dgm:pt modelId="{E1C65A9B-19B1-48AC-99C9-091B9AAA38B3}" type="pres">
      <dgm:prSet presAssocID="{09610D69-2479-4366-9F4F-209BFC6A0ADC}" presName="levelTx" presStyleLbl="revTx" presStyleIdx="0" presStyleCnt="0">
        <dgm:presLayoutVars>
          <dgm:chMax val="1"/>
          <dgm:bulletEnabled val="1"/>
        </dgm:presLayoutVars>
      </dgm:prSet>
      <dgm:spPr/>
    </dgm:pt>
    <dgm:pt modelId="{25E99AAD-9F7A-400F-8181-C64C8B7DA878}" type="pres">
      <dgm:prSet presAssocID="{038C4FA8-4EF7-4345-97B4-78FE96BCDF6D}" presName="Name8" presStyleCnt="0"/>
      <dgm:spPr/>
    </dgm:pt>
    <dgm:pt modelId="{3C0CC30E-7571-4D49-BE37-818A9E74C42F}" type="pres">
      <dgm:prSet presAssocID="{038C4FA8-4EF7-4345-97B4-78FE96BCDF6D}" presName="level" presStyleLbl="node1" presStyleIdx="4" presStyleCnt="5">
        <dgm:presLayoutVars>
          <dgm:chMax val="1"/>
          <dgm:bulletEnabled val="1"/>
        </dgm:presLayoutVars>
      </dgm:prSet>
      <dgm:spPr/>
    </dgm:pt>
    <dgm:pt modelId="{0C6BCE99-EE9E-49D1-A729-450CDF7AF30F}" type="pres">
      <dgm:prSet presAssocID="{038C4FA8-4EF7-4345-97B4-78FE96BCDF6D}" presName="levelTx" presStyleLbl="revTx" presStyleIdx="0" presStyleCnt="0">
        <dgm:presLayoutVars>
          <dgm:chMax val="1"/>
          <dgm:bulletEnabled val="1"/>
        </dgm:presLayoutVars>
      </dgm:prSet>
      <dgm:spPr/>
    </dgm:pt>
  </dgm:ptLst>
  <dgm:cxnLst>
    <dgm:cxn modelId="{DD2A2D18-D430-49BF-BCD2-B77AB8A50738}" type="presOf" srcId="{038C4FA8-4EF7-4345-97B4-78FE96BCDF6D}" destId="{0C6BCE99-EE9E-49D1-A729-450CDF7AF30F}" srcOrd="1" destOrd="0" presId="urn:microsoft.com/office/officeart/2005/8/layout/pyramid1"/>
    <dgm:cxn modelId="{6A5B4C28-4FF1-44EC-BC4D-D9982A8CD8AA}" type="presOf" srcId="{09610D69-2479-4366-9F4F-209BFC6A0ADC}" destId="{5E08125F-4525-4AA7-840C-B33184512F87}" srcOrd="0" destOrd="0" presId="urn:microsoft.com/office/officeart/2005/8/layout/pyramid1"/>
    <dgm:cxn modelId="{A4AE9E2B-A492-415E-B8E8-5985EA469E57}" type="presOf" srcId="{09610D69-2479-4366-9F4F-209BFC6A0ADC}" destId="{E1C65A9B-19B1-48AC-99C9-091B9AAA38B3}" srcOrd="1" destOrd="0" presId="urn:microsoft.com/office/officeart/2005/8/layout/pyramid1"/>
    <dgm:cxn modelId="{217F533D-1AAC-4250-8E14-4F515EE508F7}" type="presOf" srcId="{86189D99-B055-4BF2-B72C-94FC77D376F4}" destId="{FFA5A30A-2CE3-462E-A044-1E64EE84BA94}" srcOrd="1" destOrd="0" presId="urn:microsoft.com/office/officeart/2005/8/layout/pyramid1"/>
    <dgm:cxn modelId="{35C18056-D67D-469B-A497-935761CACAA6}" type="presOf" srcId="{BF652FDF-453A-4386-8761-7010CC8513C2}" destId="{04572189-5F52-47E0-BA07-20144B3EE5CD}" srcOrd="1" destOrd="0" presId="urn:microsoft.com/office/officeart/2005/8/layout/pyramid1"/>
    <dgm:cxn modelId="{35215C57-1A56-40B6-8A24-5CC64EC9098D}" srcId="{33005EFB-AB9E-4522-A302-E40A4570626F}" destId="{BF652FDF-453A-4386-8761-7010CC8513C2}" srcOrd="1" destOrd="0" parTransId="{5E9B0189-53F5-47D1-A221-D0A631597563}" sibTransId="{3D2FF109-E286-4CAD-A019-D17F54F44D37}"/>
    <dgm:cxn modelId="{C312E45A-A502-49E7-84FB-83094DA0B444}" type="presOf" srcId="{1F45533B-B329-477F-8ABE-685D271680B8}" destId="{A18683F6-31B5-4B75-923D-30342DAB1F6A}" srcOrd="1" destOrd="0" presId="urn:microsoft.com/office/officeart/2005/8/layout/pyramid1"/>
    <dgm:cxn modelId="{CA65787B-D9F5-4107-B2B2-03F92D1C7B45}" srcId="{33005EFB-AB9E-4522-A302-E40A4570626F}" destId="{09610D69-2479-4366-9F4F-209BFC6A0ADC}" srcOrd="3" destOrd="0" parTransId="{FA3119DC-2C35-4B53-BE92-B79248947CCE}" sibTransId="{03FCAE9A-59CA-47A3-AB12-5C018ACDD5EF}"/>
    <dgm:cxn modelId="{8C505482-B4F5-4C95-BCC9-35DCADAFBFB7}" type="presOf" srcId="{BF652FDF-453A-4386-8761-7010CC8513C2}" destId="{2A33E4B8-929A-4115-9BAB-5A59732540B8}" srcOrd="0" destOrd="0" presId="urn:microsoft.com/office/officeart/2005/8/layout/pyramid1"/>
    <dgm:cxn modelId="{C2F38694-FB33-47E0-9BC7-4E49534A688B}" srcId="{33005EFB-AB9E-4522-A302-E40A4570626F}" destId="{038C4FA8-4EF7-4345-97B4-78FE96BCDF6D}" srcOrd="4" destOrd="0" parTransId="{BBBEF722-E711-4E0C-BAC1-2241221E1E2E}" sibTransId="{981ED950-63B9-4A3D-990E-E331F2012E58}"/>
    <dgm:cxn modelId="{8A4A5FA5-AAE8-478F-AF06-E1E0FB06D6C3}" type="presOf" srcId="{86189D99-B055-4BF2-B72C-94FC77D376F4}" destId="{0F39E2FA-8DB9-4DE5-940D-BBFF912738E0}" srcOrd="0" destOrd="0" presId="urn:microsoft.com/office/officeart/2005/8/layout/pyramid1"/>
    <dgm:cxn modelId="{E87559B8-6F75-43B4-9894-18458716F289}" srcId="{33005EFB-AB9E-4522-A302-E40A4570626F}" destId="{86189D99-B055-4BF2-B72C-94FC77D376F4}" srcOrd="0" destOrd="0" parTransId="{5B59E930-F068-4F70-9417-DBBD32C3CA5D}" sibTransId="{37CE9A4F-37B4-4230-9DBC-1AB910A9CB35}"/>
    <dgm:cxn modelId="{26EA24CE-C33C-4260-90EF-11E37EBEA423}" type="presOf" srcId="{33005EFB-AB9E-4522-A302-E40A4570626F}" destId="{028F5C90-7201-4711-BDD0-2F133EEBAF50}" srcOrd="0" destOrd="0" presId="urn:microsoft.com/office/officeart/2005/8/layout/pyramid1"/>
    <dgm:cxn modelId="{362418D6-26F5-4840-9C1B-881876BC12A0}" type="presOf" srcId="{038C4FA8-4EF7-4345-97B4-78FE96BCDF6D}" destId="{3C0CC30E-7571-4D49-BE37-818A9E74C42F}" srcOrd="0" destOrd="0" presId="urn:microsoft.com/office/officeart/2005/8/layout/pyramid1"/>
    <dgm:cxn modelId="{6204CCDE-E396-49A2-8B0E-22C4E6956D26}" srcId="{33005EFB-AB9E-4522-A302-E40A4570626F}" destId="{1F45533B-B329-477F-8ABE-685D271680B8}" srcOrd="2" destOrd="0" parTransId="{41AF17D9-98B3-445E-A2B3-553B4BB998C3}" sibTransId="{795A2CDC-5FED-411E-A7DF-937DC4B38700}"/>
    <dgm:cxn modelId="{F6451BF6-C289-4FFF-A023-7A5881313BC9}" type="presOf" srcId="{1F45533B-B329-477F-8ABE-685D271680B8}" destId="{F190F24A-FEC1-4CEF-90A9-CC09FF2EE54C}" srcOrd="0" destOrd="0" presId="urn:microsoft.com/office/officeart/2005/8/layout/pyramid1"/>
    <dgm:cxn modelId="{7FB579B1-1D4C-464A-A731-25EFB3D6E567}" type="presParOf" srcId="{028F5C90-7201-4711-BDD0-2F133EEBAF50}" destId="{336D43E3-1139-4387-AB61-25DAF528A317}" srcOrd="0" destOrd="0" presId="urn:microsoft.com/office/officeart/2005/8/layout/pyramid1"/>
    <dgm:cxn modelId="{E5B16E1A-440D-452A-A697-F5F6A743F812}" type="presParOf" srcId="{336D43E3-1139-4387-AB61-25DAF528A317}" destId="{0F39E2FA-8DB9-4DE5-940D-BBFF912738E0}" srcOrd="0" destOrd="0" presId="urn:microsoft.com/office/officeart/2005/8/layout/pyramid1"/>
    <dgm:cxn modelId="{149E0683-D3E8-4549-8F3E-BF80DF30B8AB}" type="presParOf" srcId="{336D43E3-1139-4387-AB61-25DAF528A317}" destId="{FFA5A30A-2CE3-462E-A044-1E64EE84BA94}" srcOrd="1" destOrd="0" presId="urn:microsoft.com/office/officeart/2005/8/layout/pyramid1"/>
    <dgm:cxn modelId="{FEE41A4D-78F5-4087-9C10-021EF371CFFD}" type="presParOf" srcId="{028F5C90-7201-4711-BDD0-2F133EEBAF50}" destId="{3C243327-2D73-4D92-B538-C608409ED40A}" srcOrd="1" destOrd="0" presId="urn:microsoft.com/office/officeart/2005/8/layout/pyramid1"/>
    <dgm:cxn modelId="{524C8438-88C2-4404-937E-FCE63142E6B6}" type="presParOf" srcId="{3C243327-2D73-4D92-B538-C608409ED40A}" destId="{2A33E4B8-929A-4115-9BAB-5A59732540B8}" srcOrd="0" destOrd="0" presId="urn:microsoft.com/office/officeart/2005/8/layout/pyramid1"/>
    <dgm:cxn modelId="{7303F1E6-E23B-47D7-ABBD-4843331E8540}" type="presParOf" srcId="{3C243327-2D73-4D92-B538-C608409ED40A}" destId="{04572189-5F52-47E0-BA07-20144B3EE5CD}" srcOrd="1" destOrd="0" presId="urn:microsoft.com/office/officeart/2005/8/layout/pyramid1"/>
    <dgm:cxn modelId="{2ADA0D44-C495-4D94-A6F7-47AC845CEDC0}" type="presParOf" srcId="{028F5C90-7201-4711-BDD0-2F133EEBAF50}" destId="{997CB515-E19C-427F-8888-ECA79E99E74C}" srcOrd="2" destOrd="0" presId="urn:microsoft.com/office/officeart/2005/8/layout/pyramid1"/>
    <dgm:cxn modelId="{C43B32FB-95FA-48C4-8CF5-8B8F7BABDC84}" type="presParOf" srcId="{997CB515-E19C-427F-8888-ECA79E99E74C}" destId="{F190F24A-FEC1-4CEF-90A9-CC09FF2EE54C}" srcOrd="0" destOrd="0" presId="urn:microsoft.com/office/officeart/2005/8/layout/pyramid1"/>
    <dgm:cxn modelId="{C57DFE07-D8A5-4E7D-9A3F-38B71E899428}" type="presParOf" srcId="{997CB515-E19C-427F-8888-ECA79E99E74C}" destId="{A18683F6-31B5-4B75-923D-30342DAB1F6A}" srcOrd="1" destOrd="0" presId="urn:microsoft.com/office/officeart/2005/8/layout/pyramid1"/>
    <dgm:cxn modelId="{7586C718-EC30-4E4A-AB04-CBB488FFAF2A}" type="presParOf" srcId="{028F5C90-7201-4711-BDD0-2F133EEBAF50}" destId="{79EA6E70-D958-45D4-8903-F2745C563014}" srcOrd="3" destOrd="0" presId="urn:microsoft.com/office/officeart/2005/8/layout/pyramid1"/>
    <dgm:cxn modelId="{0D8492E9-9482-484A-88A6-BE2196ADB072}" type="presParOf" srcId="{79EA6E70-D958-45D4-8903-F2745C563014}" destId="{5E08125F-4525-4AA7-840C-B33184512F87}" srcOrd="0" destOrd="0" presId="urn:microsoft.com/office/officeart/2005/8/layout/pyramid1"/>
    <dgm:cxn modelId="{1A3B3615-37FE-4DA2-A231-0F2B1288FE49}" type="presParOf" srcId="{79EA6E70-D958-45D4-8903-F2745C563014}" destId="{E1C65A9B-19B1-48AC-99C9-091B9AAA38B3}" srcOrd="1" destOrd="0" presId="urn:microsoft.com/office/officeart/2005/8/layout/pyramid1"/>
    <dgm:cxn modelId="{8BB48C13-3F99-4A67-8A73-074F97D07645}" type="presParOf" srcId="{028F5C90-7201-4711-BDD0-2F133EEBAF50}" destId="{25E99AAD-9F7A-400F-8181-C64C8B7DA878}" srcOrd="4" destOrd="0" presId="urn:microsoft.com/office/officeart/2005/8/layout/pyramid1"/>
    <dgm:cxn modelId="{D635D80B-CA8D-4728-AC53-C5B55E6EF1ED}" type="presParOf" srcId="{25E99AAD-9F7A-400F-8181-C64C8B7DA878}" destId="{3C0CC30E-7571-4D49-BE37-818A9E74C42F}" srcOrd="0" destOrd="0" presId="urn:microsoft.com/office/officeart/2005/8/layout/pyramid1"/>
    <dgm:cxn modelId="{AFB688AC-7285-4C03-86BB-20B6BDB23C94}" type="presParOf" srcId="{25E99AAD-9F7A-400F-8181-C64C8B7DA878}" destId="{0C6BCE99-EE9E-49D1-A729-450CDF7AF30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2A6A9-788D-4DA9-906C-F9698C707916}">
      <dsp:nvSpPr>
        <dsp:cNvPr id="0" name=""/>
        <dsp:cNvSpPr/>
      </dsp:nvSpPr>
      <dsp:spPr>
        <a:xfrm>
          <a:off x="2069681" y="0"/>
          <a:ext cx="5766638" cy="576663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VE" sz="1700" kern="1200" dirty="0"/>
            <a:t>Directivas y Políticas</a:t>
          </a:r>
        </a:p>
      </dsp:txBody>
      <dsp:txXfrm>
        <a:off x="3871755" y="288331"/>
        <a:ext cx="2162489" cy="576663"/>
      </dsp:txXfrm>
    </dsp:sp>
    <dsp:sp modelId="{C425D02D-14D2-4F03-86F6-A784DACFECC9}">
      <dsp:nvSpPr>
        <dsp:cNvPr id="0" name=""/>
        <dsp:cNvSpPr/>
      </dsp:nvSpPr>
      <dsp:spPr>
        <a:xfrm>
          <a:off x="2502178" y="864995"/>
          <a:ext cx="4901642" cy="490164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VE" sz="1700" kern="1200" dirty="0"/>
            <a:t>Seguridad Física</a:t>
          </a:r>
        </a:p>
      </dsp:txBody>
      <dsp:txXfrm>
        <a:off x="3896083" y="1146840"/>
        <a:ext cx="2113833" cy="563688"/>
      </dsp:txXfrm>
    </dsp:sp>
    <dsp:sp modelId="{2F1006A4-F8E8-4321-A71C-7C94BC0B089D}">
      <dsp:nvSpPr>
        <dsp:cNvPr id="0" name=""/>
        <dsp:cNvSpPr/>
      </dsp:nvSpPr>
      <dsp:spPr>
        <a:xfrm>
          <a:off x="2934676" y="1729991"/>
          <a:ext cx="4036646" cy="403664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VE" sz="1700" kern="1200" dirty="0"/>
            <a:t>Seguridad Perimetral</a:t>
          </a:r>
        </a:p>
      </dsp:txBody>
      <dsp:txXfrm>
        <a:off x="3908517" y="2008520"/>
        <a:ext cx="2088964" cy="557057"/>
      </dsp:txXfrm>
    </dsp:sp>
    <dsp:sp modelId="{02B60DF7-60D8-4D68-B964-E4A38571562C}">
      <dsp:nvSpPr>
        <dsp:cNvPr id="0" name=""/>
        <dsp:cNvSpPr/>
      </dsp:nvSpPr>
      <dsp:spPr>
        <a:xfrm>
          <a:off x="3367174" y="2594987"/>
          <a:ext cx="3171650" cy="317165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VE" sz="1700" kern="1200" dirty="0"/>
            <a:t>Redes</a:t>
          </a:r>
        </a:p>
      </dsp:txBody>
      <dsp:txXfrm>
        <a:off x="4096654" y="2880435"/>
        <a:ext cx="1712691" cy="570897"/>
      </dsp:txXfrm>
    </dsp:sp>
    <dsp:sp modelId="{384947A2-9931-46CF-B875-F00C95DF88E2}">
      <dsp:nvSpPr>
        <dsp:cNvPr id="0" name=""/>
        <dsp:cNvSpPr/>
      </dsp:nvSpPr>
      <dsp:spPr>
        <a:xfrm>
          <a:off x="3799672" y="3459982"/>
          <a:ext cx="2306655" cy="2306655"/>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VE" sz="1700" kern="1200" dirty="0"/>
            <a:t>Host</a:t>
          </a:r>
        </a:p>
      </dsp:txBody>
      <dsp:txXfrm>
        <a:off x="4203337" y="3748314"/>
        <a:ext cx="1499325" cy="576663"/>
      </dsp:txXfrm>
    </dsp:sp>
    <dsp:sp modelId="{EBFC093B-DACF-46D8-82E4-84471FAA8B9A}">
      <dsp:nvSpPr>
        <dsp:cNvPr id="0" name=""/>
        <dsp:cNvSpPr/>
      </dsp:nvSpPr>
      <dsp:spPr>
        <a:xfrm>
          <a:off x="4232170" y="4324978"/>
          <a:ext cx="1441659" cy="144165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VE" sz="1200" kern="1200" dirty="0"/>
            <a:t>Aplicación</a:t>
          </a:r>
        </a:p>
      </dsp:txBody>
      <dsp:txXfrm>
        <a:off x="4462835" y="4540506"/>
        <a:ext cx="980328" cy="347439"/>
      </dsp:txXfrm>
    </dsp:sp>
    <dsp:sp modelId="{E09208E2-BA5E-40E6-B1CE-68D765515DCD}">
      <dsp:nvSpPr>
        <dsp:cNvPr id="0" name=""/>
        <dsp:cNvSpPr/>
      </dsp:nvSpPr>
      <dsp:spPr>
        <a:xfrm>
          <a:off x="4520502" y="4901642"/>
          <a:ext cx="864995" cy="86499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VE" sz="1600" kern="1200" dirty="0"/>
            <a:t>Datos</a:t>
          </a:r>
        </a:p>
      </dsp:txBody>
      <dsp:txXfrm>
        <a:off x="4647177" y="5117891"/>
        <a:ext cx="611644" cy="432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63700-DDB2-4F61-B74A-957B61DE2676}">
      <dsp:nvSpPr>
        <dsp:cNvPr id="0" name=""/>
        <dsp:cNvSpPr/>
      </dsp:nvSpPr>
      <dsp:spPr>
        <a:xfrm>
          <a:off x="3757022" y="1599434"/>
          <a:ext cx="3052354" cy="305235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s-VE" sz="2200" kern="1200" dirty="0">
              <a:latin typeface="Arial Black" panose="020B0A04020102020204" pitchFamily="34" charset="0"/>
            </a:rPr>
            <a:t>Tipos </a:t>
          </a:r>
        </a:p>
        <a:p>
          <a:pPr marL="0" lvl="0" indent="0" algn="ctr" defTabSz="977900">
            <a:lnSpc>
              <a:spcPct val="90000"/>
            </a:lnSpc>
            <a:spcBef>
              <a:spcPct val="0"/>
            </a:spcBef>
            <a:spcAft>
              <a:spcPct val="35000"/>
            </a:spcAft>
            <a:buNone/>
          </a:pPr>
          <a:r>
            <a:rPr lang="es-VE" sz="2200" kern="1200" dirty="0">
              <a:latin typeface="Arial Black" panose="020B0A04020102020204" pitchFamily="34" charset="0"/>
            </a:rPr>
            <a:t>Ciberataques</a:t>
          </a:r>
        </a:p>
      </dsp:txBody>
      <dsp:txXfrm>
        <a:off x="4204029" y="2046441"/>
        <a:ext cx="2158340" cy="2158340"/>
      </dsp:txXfrm>
    </dsp:sp>
    <dsp:sp modelId="{24C5365B-AA0C-4030-98A9-5170951FADB6}">
      <dsp:nvSpPr>
        <dsp:cNvPr id="0" name=""/>
        <dsp:cNvSpPr/>
      </dsp:nvSpPr>
      <dsp:spPr>
        <a:xfrm>
          <a:off x="4520111" y="2196"/>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DoS o </a:t>
          </a:r>
        </a:p>
        <a:p>
          <a:pPr marL="0" lvl="0" indent="0" algn="ctr" defTabSz="622300">
            <a:lnSpc>
              <a:spcPct val="90000"/>
            </a:lnSpc>
            <a:spcBef>
              <a:spcPct val="0"/>
            </a:spcBef>
            <a:spcAft>
              <a:spcPct val="35000"/>
            </a:spcAft>
            <a:buNone/>
          </a:pPr>
          <a:r>
            <a:rPr lang="es-VE" sz="1400" b="1" kern="1200" dirty="0" err="1">
              <a:latin typeface="Arial" panose="020B0604020202020204" pitchFamily="34" charset="0"/>
              <a:cs typeface="Arial" panose="020B0604020202020204" pitchFamily="34" charset="0"/>
            </a:rPr>
            <a:t>DDoS</a:t>
          </a:r>
          <a:endParaRPr lang="es-VE" sz="1400" b="1" kern="1200" dirty="0">
            <a:latin typeface="Arial" panose="020B0604020202020204" pitchFamily="34" charset="0"/>
            <a:cs typeface="Arial" panose="020B0604020202020204" pitchFamily="34" charset="0"/>
          </a:endParaRPr>
        </a:p>
      </dsp:txBody>
      <dsp:txXfrm>
        <a:off x="4743614" y="225699"/>
        <a:ext cx="1079171" cy="1079171"/>
      </dsp:txXfrm>
    </dsp:sp>
    <dsp:sp modelId="{101A67E1-9CD6-4CE6-ACE5-66EFFE92CE0A}">
      <dsp:nvSpPr>
        <dsp:cNvPr id="0" name=""/>
        <dsp:cNvSpPr/>
      </dsp:nvSpPr>
      <dsp:spPr>
        <a:xfrm>
          <a:off x="5700274" y="318420"/>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err="1">
              <a:latin typeface="Arial" panose="020B0604020202020204" pitchFamily="34" charset="0"/>
              <a:cs typeface="Arial" panose="020B0604020202020204" pitchFamily="34" charset="0"/>
            </a:rPr>
            <a:t>Spoofing</a:t>
          </a:r>
          <a:endParaRPr lang="es-VE" sz="1400" b="1" kern="1200" dirty="0">
            <a:latin typeface="Arial" panose="020B0604020202020204" pitchFamily="34" charset="0"/>
            <a:cs typeface="Arial" panose="020B0604020202020204" pitchFamily="34" charset="0"/>
          </a:endParaRPr>
        </a:p>
      </dsp:txBody>
      <dsp:txXfrm>
        <a:off x="5923777" y="541923"/>
        <a:ext cx="1079171" cy="1079171"/>
      </dsp:txXfrm>
    </dsp:sp>
    <dsp:sp modelId="{6A844030-E181-4C2E-A64A-9B2F43107FD1}">
      <dsp:nvSpPr>
        <dsp:cNvPr id="0" name=""/>
        <dsp:cNvSpPr/>
      </dsp:nvSpPr>
      <dsp:spPr>
        <a:xfrm>
          <a:off x="6564213" y="1182359"/>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err="1">
              <a:latin typeface="Arial" panose="020B0604020202020204" pitchFamily="34" charset="0"/>
              <a:cs typeface="Arial" panose="020B0604020202020204" pitchFamily="34" charset="0"/>
            </a:rPr>
            <a:t>Sniffing</a:t>
          </a:r>
          <a:endParaRPr lang="es-VE" sz="1400" b="1" kern="1200" dirty="0">
            <a:latin typeface="Arial" panose="020B0604020202020204" pitchFamily="34" charset="0"/>
            <a:cs typeface="Arial" panose="020B0604020202020204" pitchFamily="34" charset="0"/>
          </a:endParaRPr>
        </a:p>
      </dsp:txBody>
      <dsp:txXfrm>
        <a:off x="6787716" y="1405862"/>
        <a:ext cx="1079171" cy="1079171"/>
      </dsp:txXfrm>
    </dsp:sp>
    <dsp:sp modelId="{1044334F-AC5F-4DFA-9044-2268C2C748EE}">
      <dsp:nvSpPr>
        <dsp:cNvPr id="0" name=""/>
        <dsp:cNvSpPr/>
      </dsp:nvSpPr>
      <dsp:spPr>
        <a:xfrm>
          <a:off x="6880437" y="2362522"/>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Man in </a:t>
          </a:r>
          <a:r>
            <a:rPr lang="es-VE" sz="1400" b="1" kern="1200" dirty="0" err="1">
              <a:latin typeface="Arial" panose="020B0604020202020204" pitchFamily="34" charset="0"/>
              <a:cs typeface="Arial" panose="020B0604020202020204" pitchFamily="34" charset="0"/>
            </a:rPr>
            <a:t>the</a:t>
          </a:r>
          <a:r>
            <a:rPr lang="es-VE" sz="1400" b="1" kern="1200" dirty="0">
              <a:latin typeface="Arial" panose="020B0604020202020204" pitchFamily="34" charset="0"/>
              <a:cs typeface="Arial" panose="020B0604020202020204" pitchFamily="34" charset="0"/>
            </a:rPr>
            <a:t> </a:t>
          </a:r>
          <a:r>
            <a:rPr lang="es-VE" sz="1400" b="1" kern="1200" dirty="0" err="1">
              <a:latin typeface="Arial" panose="020B0604020202020204" pitchFamily="34" charset="0"/>
              <a:cs typeface="Arial" panose="020B0604020202020204" pitchFamily="34" charset="0"/>
            </a:rPr>
            <a:t>Middle</a:t>
          </a:r>
          <a:endParaRPr lang="es-VE" sz="1400" b="1" kern="1200" dirty="0">
            <a:latin typeface="Arial" panose="020B0604020202020204" pitchFamily="34" charset="0"/>
            <a:cs typeface="Arial" panose="020B0604020202020204" pitchFamily="34" charset="0"/>
          </a:endParaRPr>
        </a:p>
      </dsp:txBody>
      <dsp:txXfrm>
        <a:off x="7103940" y="2586025"/>
        <a:ext cx="1079171" cy="1079171"/>
      </dsp:txXfrm>
    </dsp:sp>
    <dsp:sp modelId="{1CE47521-60E6-4985-B274-41A178A9E491}">
      <dsp:nvSpPr>
        <dsp:cNvPr id="0" name=""/>
        <dsp:cNvSpPr/>
      </dsp:nvSpPr>
      <dsp:spPr>
        <a:xfrm>
          <a:off x="6564213" y="3542685"/>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Vulnerabilidad Día 0</a:t>
          </a:r>
        </a:p>
      </dsp:txBody>
      <dsp:txXfrm>
        <a:off x="6787716" y="3766188"/>
        <a:ext cx="1079171" cy="1079171"/>
      </dsp:txXfrm>
    </dsp:sp>
    <dsp:sp modelId="{7253C1A7-20F5-4E0E-8149-D70D67712FA9}">
      <dsp:nvSpPr>
        <dsp:cNvPr id="0" name=""/>
        <dsp:cNvSpPr/>
      </dsp:nvSpPr>
      <dsp:spPr>
        <a:xfrm>
          <a:off x="5700274" y="4406625"/>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ATP</a:t>
          </a:r>
        </a:p>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(Amenaza </a:t>
          </a:r>
        </a:p>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Persistente</a:t>
          </a:r>
        </a:p>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Avanzada</a:t>
          </a:r>
          <a:r>
            <a:rPr lang="es-VE" sz="1400" kern="1200" dirty="0">
              <a:latin typeface="Arial" panose="020B0604020202020204" pitchFamily="34" charset="0"/>
              <a:cs typeface="Arial" panose="020B0604020202020204" pitchFamily="34" charset="0"/>
            </a:rPr>
            <a:t>)</a:t>
          </a:r>
        </a:p>
      </dsp:txBody>
      <dsp:txXfrm>
        <a:off x="5923777" y="4630128"/>
        <a:ext cx="1079171" cy="1079171"/>
      </dsp:txXfrm>
    </dsp:sp>
    <dsp:sp modelId="{0198A8AE-F54D-4C5E-A51B-72739B54DBEC}">
      <dsp:nvSpPr>
        <dsp:cNvPr id="0" name=""/>
        <dsp:cNvSpPr/>
      </dsp:nvSpPr>
      <dsp:spPr>
        <a:xfrm>
          <a:off x="4520111" y="4722848"/>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Phishing</a:t>
          </a:r>
        </a:p>
      </dsp:txBody>
      <dsp:txXfrm>
        <a:off x="4743614" y="4946351"/>
        <a:ext cx="1079171" cy="1079171"/>
      </dsp:txXfrm>
    </dsp:sp>
    <dsp:sp modelId="{18265BEC-998F-4FA8-9F76-720E79B55598}">
      <dsp:nvSpPr>
        <dsp:cNvPr id="0" name=""/>
        <dsp:cNvSpPr/>
      </dsp:nvSpPr>
      <dsp:spPr>
        <a:xfrm>
          <a:off x="3339948" y="4406625"/>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Puntos de </a:t>
          </a:r>
        </a:p>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Cero Acceso</a:t>
          </a:r>
        </a:p>
      </dsp:txBody>
      <dsp:txXfrm>
        <a:off x="3563451" y="4630128"/>
        <a:ext cx="1079171" cy="1079171"/>
      </dsp:txXfrm>
    </dsp:sp>
    <dsp:sp modelId="{981C4CC7-6492-497B-8EE9-110E30627923}">
      <dsp:nvSpPr>
        <dsp:cNvPr id="0" name=""/>
        <dsp:cNvSpPr/>
      </dsp:nvSpPr>
      <dsp:spPr>
        <a:xfrm>
          <a:off x="2476008" y="3542685"/>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err="1">
              <a:latin typeface="Arial" panose="020B0604020202020204" pitchFamily="34" charset="0"/>
              <a:cs typeface="Arial" panose="020B0604020202020204" pitchFamily="34" charset="0"/>
            </a:rPr>
            <a:t>Sexing</a:t>
          </a:r>
          <a:endParaRPr lang="es-VE" sz="1400" b="1" kern="1200" dirty="0">
            <a:latin typeface="Arial" panose="020B0604020202020204" pitchFamily="34" charset="0"/>
            <a:cs typeface="Arial" panose="020B0604020202020204" pitchFamily="34" charset="0"/>
          </a:endParaRPr>
        </a:p>
      </dsp:txBody>
      <dsp:txXfrm>
        <a:off x="2699511" y="3766188"/>
        <a:ext cx="1079171" cy="1079171"/>
      </dsp:txXfrm>
    </dsp:sp>
    <dsp:sp modelId="{A3642DAD-8CF1-44CF-9213-476554E46B71}">
      <dsp:nvSpPr>
        <dsp:cNvPr id="0" name=""/>
        <dsp:cNvSpPr/>
      </dsp:nvSpPr>
      <dsp:spPr>
        <a:xfrm>
          <a:off x="2159785" y="2362522"/>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Grooming</a:t>
          </a:r>
        </a:p>
      </dsp:txBody>
      <dsp:txXfrm>
        <a:off x="2383288" y="2586025"/>
        <a:ext cx="1079171" cy="1079171"/>
      </dsp:txXfrm>
    </dsp:sp>
    <dsp:sp modelId="{2A3A030C-0A44-4A47-BC1E-3672CF4BF302}">
      <dsp:nvSpPr>
        <dsp:cNvPr id="0" name=""/>
        <dsp:cNvSpPr/>
      </dsp:nvSpPr>
      <dsp:spPr>
        <a:xfrm>
          <a:off x="2476008" y="1182359"/>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Ataque Social</a:t>
          </a:r>
        </a:p>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e</a:t>
          </a:r>
        </a:p>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Ingeniería Social</a:t>
          </a:r>
        </a:p>
      </dsp:txBody>
      <dsp:txXfrm>
        <a:off x="2699511" y="1405862"/>
        <a:ext cx="1079171" cy="1079171"/>
      </dsp:txXfrm>
    </dsp:sp>
    <dsp:sp modelId="{04FB7624-FD58-48C4-8820-CDA4CF53DAA0}">
      <dsp:nvSpPr>
        <dsp:cNvPr id="0" name=""/>
        <dsp:cNvSpPr/>
      </dsp:nvSpPr>
      <dsp:spPr>
        <a:xfrm>
          <a:off x="3339948" y="318420"/>
          <a:ext cx="1526177" cy="152617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VE" sz="1400" b="1" kern="1200" dirty="0">
              <a:latin typeface="Arial" panose="020B0604020202020204" pitchFamily="34" charset="0"/>
              <a:cs typeface="Arial" panose="020B0604020202020204" pitchFamily="34" charset="0"/>
            </a:rPr>
            <a:t>Malware</a:t>
          </a:r>
        </a:p>
      </dsp:txBody>
      <dsp:txXfrm>
        <a:off x="3563451" y="541923"/>
        <a:ext cx="1079171" cy="10791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064AE-41EC-4781-ADC5-24EE032CA1D4}">
      <dsp:nvSpPr>
        <dsp:cNvPr id="0" name=""/>
        <dsp:cNvSpPr/>
      </dsp:nvSpPr>
      <dsp:spPr>
        <a:xfrm>
          <a:off x="448585" y="2458"/>
          <a:ext cx="1929605" cy="11577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VE" sz="2500" kern="1200" dirty="0"/>
            <a:t>Virus</a:t>
          </a:r>
        </a:p>
      </dsp:txBody>
      <dsp:txXfrm>
        <a:off x="448585" y="2458"/>
        <a:ext cx="1929605" cy="1157763"/>
      </dsp:txXfrm>
    </dsp:sp>
    <dsp:sp modelId="{EC6DA4E9-C1DC-4CBA-B590-9371EEFC04A2}">
      <dsp:nvSpPr>
        <dsp:cNvPr id="0" name=""/>
        <dsp:cNvSpPr/>
      </dsp:nvSpPr>
      <dsp:spPr>
        <a:xfrm>
          <a:off x="448585" y="1353182"/>
          <a:ext cx="1929605" cy="11577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VE" sz="2500" kern="1200" dirty="0"/>
            <a:t>Troyanos</a:t>
          </a:r>
        </a:p>
      </dsp:txBody>
      <dsp:txXfrm>
        <a:off x="448585" y="1353182"/>
        <a:ext cx="1929605" cy="1157763"/>
      </dsp:txXfrm>
    </dsp:sp>
    <dsp:sp modelId="{5BB97446-60CA-4BE7-AED7-25AB05A44B43}">
      <dsp:nvSpPr>
        <dsp:cNvPr id="0" name=""/>
        <dsp:cNvSpPr/>
      </dsp:nvSpPr>
      <dsp:spPr>
        <a:xfrm>
          <a:off x="448585" y="2703906"/>
          <a:ext cx="1929605" cy="11577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VE" sz="2500" kern="1200" dirty="0"/>
            <a:t>Adware</a:t>
          </a:r>
        </a:p>
      </dsp:txBody>
      <dsp:txXfrm>
        <a:off x="448585" y="2703906"/>
        <a:ext cx="1929605" cy="1157763"/>
      </dsp:txXfrm>
    </dsp:sp>
    <dsp:sp modelId="{A9CB02B7-D991-433C-A600-C8735FBB1D13}">
      <dsp:nvSpPr>
        <dsp:cNvPr id="0" name=""/>
        <dsp:cNvSpPr/>
      </dsp:nvSpPr>
      <dsp:spPr>
        <a:xfrm>
          <a:off x="448585" y="4054630"/>
          <a:ext cx="1929605" cy="11577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VE" sz="2500" kern="1200" dirty="0" err="1"/>
            <a:t>Ransomware</a:t>
          </a:r>
          <a:endParaRPr lang="es-VE" sz="2500" kern="1200" dirty="0"/>
        </a:p>
      </dsp:txBody>
      <dsp:txXfrm>
        <a:off x="448585" y="4054630"/>
        <a:ext cx="1929605" cy="1157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BDFA5-D12E-4015-AEF6-FCD6DFC04F3D}">
      <dsp:nvSpPr>
        <dsp:cNvPr id="0" name=""/>
        <dsp:cNvSpPr/>
      </dsp:nvSpPr>
      <dsp:spPr>
        <a:xfrm>
          <a:off x="628942" y="1364"/>
          <a:ext cx="1930416" cy="1158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VE" sz="2900" kern="1200" dirty="0"/>
            <a:t>Gusanos</a:t>
          </a:r>
        </a:p>
      </dsp:txBody>
      <dsp:txXfrm>
        <a:off x="628942" y="1364"/>
        <a:ext cx="1930416" cy="1158249"/>
      </dsp:txXfrm>
    </dsp:sp>
    <dsp:sp modelId="{C4F9BE97-0F46-477D-B413-4A3003AF55A3}">
      <dsp:nvSpPr>
        <dsp:cNvPr id="0" name=""/>
        <dsp:cNvSpPr/>
      </dsp:nvSpPr>
      <dsp:spPr>
        <a:xfrm>
          <a:off x="628942" y="1352655"/>
          <a:ext cx="1930416" cy="1158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VE" sz="2900" kern="1200" dirty="0" err="1"/>
            <a:t>Rootkit</a:t>
          </a:r>
          <a:endParaRPr lang="es-VE" sz="2900" kern="1200" dirty="0"/>
        </a:p>
      </dsp:txBody>
      <dsp:txXfrm>
        <a:off x="628942" y="1352655"/>
        <a:ext cx="1930416" cy="1158249"/>
      </dsp:txXfrm>
    </dsp:sp>
    <dsp:sp modelId="{68DBBD76-D962-4357-B20E-A71BAAE625FB}">
      <dsp:nvSpPr>
        <dsp:cNvPr id="0" name=""/>
        <dsp:cNvSpPr/>
      </dsp:nvSpPr>
      <dsp:spPr>
        <a:xfrm>
          <a:off x="628942" y="2703947"/>
          <a:ext cx="1930416" cy="1158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VE" sz="2900" kern="1200" dirty="0" err="1"/>
            <a:t>Scareware</a:t>
          </a:r>
          <a:endParaRPr lang="es-VE" sz="2900" kern="1200" dirty="0"/>
        </a:p>
      </dsp:txBody>
      <dsp:txXfrm>
        <a:off x="628942" y="2703947"/>
        <a:ext cx="1930416" cy="1158249"/>
      </dsp:txXfrm>
    </dsp:sp>
    <dsp:sp modelId="{C8496F51-72D2-4D48-A77F-C2FBBB054745}">
      <dsp:nvSpPr>
        <dsp:cNvPr id="0" name=""/>
        <dsp:cNvSpPr/>
      </dsp:nvSpPr>
      <dsp:spPr>
        <a:xfrm>
          <a:off x="628942" y="4055238"/>
          <a:ext cx="1930416" cy="1158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VE" sz="2900" kern="1200" dirty="0" err="1"/>
            <a:t>Crytojaking</a:t>
          </a:r>
          <a:endParaRPr lang="es-VE" sz="2900" kern="1200" dirty="0"/>
        </a:p>
      </dsp:txBody>
      <dsp:txXfrm>
        <a:off x="628942" y="4055238"/>
        <a:ext cx="1930416" cy="11582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9E2FA-8DB9-4DE5-940D-BBFF912738E0}">
      <dsp:nvSpPr>
        <dsp:cNvPr id="0" name=""/>
        <dsp:cNvSpPr/>
      </dsp:nvSpPr>
      <dsp:spPr>
        <a:xfrm>
          <a:off x="3251199" y="0"/>
          <a:ext cx="1625599" cy="1083733"/>
        </a:xfrm>
        <a:prstGeom prst="trapezoid">
          <a:avLst>
            <a:gd name="adj" fmla="val 7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VE" sz="2000" kern="1200" dirty="0"/>
            <a:t>CID</a:t>
          </a:r>
        </a:p>
      </dsp:txBody>
      <dsp:txXfrm>
        <a:off x="3251199" y="0"/>
        <a:ext cx="1625599" cy="1083733"/>
      </dsp:txXfrm>
    </dsp:sp>
    <dsp:sp modelId="{2A33E4B8-929A-4115-9BAB-5A59732540B8}">
      <dsp:nvSpPr>
        <dsp:cNvPr id="0" name=""/>
        <dsp:cNvSpPr/>
      </dsp:nvSpPr>
      <dsp:spPr>
        <a:xfrm>
          <a:off x="2438400" y="1083733"/>
          <a:ext cx="3251199" cy="1083733"/>
        </a:xfrm>
        <a:prstGeom prst="trapezoid">
          <a:avLst>
            <a:gd name="adj" fmla="val 7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VE" sz="2800" kern="1200" dirty="0"/>
            <a:t>Políticas</a:t>
          </a:r>
        </a:p>
      </dsp:txBody>
      <dsp:txXfrm>
        <a:off x="3007360" y="1083733"/>
        <a:ext cx="2113280" cy="1083733"/>
      </dsp:txXfrm>
    </dsp:sp>
    <dsp:sp modelId="{F190F24A-FEC1-4CEF-90A9-CC09FF2EE54C}">
      <dsp:nvSpPr>
        <dsp:cNvPr id="0" name=""/>
        <dsp:cNvSpPr/>
      </dsp:nvSpPr>
      <dsp:spPr>
        <a:xfrm>
          <a:off x="1625600" y="2167466"/>
          <a:ext cx="4876799" cy="1083733"/>
        </a:xfrm>
        <a:prstGeom prst="trapezoid">
          <a:avLst>
            <a:gd name="adj" fmla="val 7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VE" sz="2800" kern="1200" dirty="0"/>
            <a:t>Procedimientos</a:t>
          </a:r>
        </a:p>
      </dsp:txBody>
      <dsp:txXfrm>
        <a:off x="2479039" y="2167466"/>
        <a:ext cx="3169919" cy="1083733"/>
      </dsp:txXfrm>
    </dsp:sp>
    <dsp:sp modelId="{5E08125F-4525-4AA7-840C-B33184512F87}">
      <dsp:nvSpPr>
        <dsp:cNvPr id="0" name=""/>
        <dsp:cNvSpPr/>
      </dsp:nvSpPr>
      <dsp:spPr>
        <a:xfrm>
          <a:off x="812800" y="3251200"/>
          <a:ext cx="6502399" cy="1083733"/>
        </a:xfrm>
        <a:prstGeom prst="trapezoid">
          <a:avLst>
            <a:gd name="adj" fmla="val 7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VE" sz="2800" kern="1200" dirty="0"/>
            <a:t>Tareas / Operaciones</a:t>
          </a:r>
        </a:p>
      </dsp:txBody>
      <dsp:txXfrm>
        <a:off x="1950719" y="3251200"/>
        <a:ext cx="4226560" cy="1083733"/>
      </dsp:txXfrm>
    </dsp:sp>
    <dsp:sp modelId="{3C0CC30E-7571-4D49-BE37-818A9E74C42F}">
      <dsp:nvSpPr>
        <dsp:cNvPr id="0" name=""/>
        <dsp:cNvSpPr/>
      </dsp:nvSpPr>
      <dsp:spPr>
        <a:xfrm>
          <a:off x="0" y="4334933"/>
          <a:ext cx="8128000" cy="1083733"/>
        </a:xfrm>
        <a:prstGeom prst="trapezoid">
          <a:avLst>
            <a:gd name="adj" fmla="val 7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VE" sz="2800" kern="1200" dirty="0"/>
            <a:t>Registros Evidencias</a:t>
          </a:r>
        </a:p>
      </dsp:txBody>
      <dsp:txXfrm>
        <a:off x="1422399" y="4334933"/>
        <a:ext cx="5283200" cy="1083733"/>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E0910-467B-45F2-ACD8-B09EA7289C13}" type="datetimeFigureOut">
              <a:rPr lang="es-ES" smtClean="0"/>
              <a:t>06/02/2024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05F38-CF73-44B6-943F-10995F5B26FD}" type="slidenum">
              <a:rPr lang="es-ES" smtClean="0"/>
              <a:t>‹Nº›</a:t>
            </a:fld>
            <a:endParaRPr lang="es-ES"/>
          </a:p>
        </p:txBody>
      </p:sp>
    </p:spTree>
    <p:extLst>
      <p:ext uri="{BB962C8B-B14F-4D97-AF65-F5344CB8AC3E}">
        <p14:creationId xmlns:p14="http://schemas.microsoft.com/office/powerpoint/2010/main" val="4212674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97FDF7-62ED-463F-8115-0A08B434897F}" type="slidenum">
              <a:rPr kumimoji="0" lang="es-V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V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53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97FDF7-62ED-463F-8115-0A08B434897F}" type="slidenum">
              <a:rPr kumimoji="0" lang="es-V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V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39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97FDF7-62ED-463F-8115-0A08B434897F}" type="slidenum">
              <a:rPr kumimoji="0" lang="es-V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V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82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97FDF7-62ED-463F-8115-0A08B434897F}" type="slidenum">
              <a:rPr kumimoji="0" lang="es-V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V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30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97FDF7-62ED-463F-8115-0A08B434897F}" type="slidenum">
              <a:rPr kumimoji="0" lang="es-V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V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77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21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VE"/>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5208A-2DF5-4D7E-93BA-991B07C16A73}" type="slidenum">
              <a:rPr kumimoji="0" lang="es-V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s-V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03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2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C27F9-49AA-6B6E-7E75-145919ABC46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DECB334D-F33B-CCC6-31F1-2360BF8F55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ED27C98-F5A9-2E5A-76B1-0F181E5B864D}"/>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5" name="Marcador de pie de página 4">
            <a:extLst>
              <a:ext uri="{FF2B5EF4-FFF2-40B4-BE49-F238E27FC236}">
                <a16:creationId xmlns:a16="http://schemas.microsoft.com/office/drawing/2014/main" id="{91F88404-4044-ECAA-7A9A-4294D74D6A4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9D140E-EBE2-48C5-30A7-E080CFFD2DD0}"/>
              </a:ext>
            </a:extLst>
          </p:cNvPr>
          <p:cNvSpPr>
            <a:spLocks noGrp="1"/>
          </p:cNvSpPr>
          <p:nvPr>
            <p:ph type="sldNum" sz="quarter" idx="12"/>
          </p:nvPr>
        </p:nvSpPr>
        <p:spPr/>
        <p:txBody>
          <a:bodyPr/>
          <a:lstStyle/>
          <a:p>
            <a:fld id="{2E94D640-F09D-45FA-B98B-336D100C32A7}" type="slidenum">
              <a:rPr lang="es-ES" smtClean="0"/>
              <a:t>‹Nº›</a:t>
            </a:fld>
            <a:endParaRPr lang="es-ES"/>
          </a:p>
        </p:txBody>
      </p:sp>
      <p:sp>
        <p:nvSpPr>
          <p:cNvPr id="9" name="CuadroTexto 8">
            <a:extLst>
              <a:ext uri="{FF2B5EF4-FFF2-40B4-BE49-F238E27FC236}">
                <a16:creationId xmlns:a16="http://schemas.microsoft.com/office/drawing/2014/main" id="{74312ADC-EFBC-9E1A-4147-1E806CD680F2}"/>
              </a:ext>
            </a:extLst>
          </p:cNvPr>
          <p:cNvSpPr txBox="1"/>
          <p:nvPr userDrawn="1"/>
        </p:nvSpPr>
        <p:spPr>
          <a:xfrm rot="16200000">
            <a:off x="10752566" y="2801248"/>
            <a:ext cx="2559547" cy="307777"/>
          </a:xfrm>
          <a:prstGeom prst="rect">
            <a:avLst/>
          </a:prstGeom>
          <a:noFill/>
        </p:spPr>
        <p:txBody>
          <a:bodyPr wrap="none" rtlCol="0">
            <a:spAutoFit/>
          </a:bodyPr>
          <a:lstStyle/>
          <a:p>
            <a:r>
              <a:rPr lang="es-ES" sz="1400" b="1" dirty="0" err="1">
                <a:solidFill>
                  <a:schemeClr val="bg1"/>
                </a:solidFill>
              </a:rPr>
              <a:t>Power</a:t>
            </a:r>
            <a:r>
              <a:rPr lang="es-ES" sz="1400" b="1" dirty="0">
                <a:solidFill>
                  <a:schemeClr val="bg1"/>
                </a:solidFill>
              </a:rPr>
              <a:t> </a:t>
            </a:r>
            <a:r>
              <a:rPr lang="es-ES" sz="1400" b="1" dirty="0" err="1">
                <a:solidFill>
                  <a:schemeClr val="bg1"/>
                </a:solidFill>
              </a:rPr>
              <a:t>by</a:t>
            </a:r>
            <a:r>
              <a:rPr lang="es-ES" sz="1400" b="1" dirty="0">
                <a:solidFill>
                  <a:schemeClr val="bg1"/>
                </a:solidFill>
              </a:rPr>
              <a:t> @ M@5T3r </a:t>
            </a:r>
            <a:r>
              <a:rPr lang="es-ES" sz="1400" b="1" dirty="0" err="1">
                <a:solidFill>
                  <a:schemeClr val="bg1"/>
                </a:solidFill>
              </a:rPr>
              <a:t>Geniusjoa</a:t>
            </a:r>
            <a:endParaRPr lang="es-ES" sz="1400" b="1" dirty="0">
              <a:solidFill>
                <a:schemeClr val="bg1"/>
              </a:solidFill>
            </a:endParaRPr>
          </a:p>
        </p:txBody>
      </p:sp>
      <p:pic>
        <p:nvPicPr>
          <p:cNvPr id="11" name="Imagen 10">
            <a:extLst>
              <a:ext uri="{FF2B5EF4-FFF2-40B4-BE49-F238E27FC236}">
                <a16:creationId xmlns:a16="http://schemas.microsoft.com/office/drawing/2014/main" id="{66B90CE8-0D04-77CD-7D46-C2E0C692CBA4}"/>
              </a:ext>
            </a:extLst>
          </p:cNvPr>
          <p:cNvPicPr>
            <a:picLocks noChangeAspect="1"/>
          </p:cNvPicPr>
          <p:nvPr userDrawn="1"/>
        </p:nvPicPr>
        <p:blipFill>
          <a:blip r:embed="rId2"/>
          <a:stretch>
            <a:fillRect/>
          </a:stretch>
        </p:blipFill>
        <p:spPr>
          <a:xfrm>
            <a:off x="0" y="0"/>
            <a:ext cx="12186228" cy="6858000"/>
          </a:xfrm>
          <a:prstGeom prst="rect">
            <a:avLst/>
          </a:prstGeom>
        </p:spPr>
      </p:pic>
    </p:spTree>
    <p:extLst>
      <p:ext uri="{BB962C8B-B14F-4D97-AF65-F5344CB8AC3E}">
        <p14:creationId xmlns:p14="http://schemas.microsoft.com/office/powerpoint/2010/main" val="554997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CB015-2BA9-C4DB-E3EA-3B15BE09EB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0E0F5F1-F258-DB06-D3F1-FAC4D1F7749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B2A8944-1F51-3BDA-416F-15B1606358EC}"/>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5" name="Marcador de pie de página 4">
            <a:extLst>
              <a:ext uri="{FF2B5EF4-FFF2-40B4-BE49-F238E27FC236}">
                <a16:creationId xmlns:a16="http://schemas.microsoft.com/office/drawing/2014/main" id="{E83B7E66-EDD1-9BFD-0004-95F2A1F425C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9E92D96-C407-CC84-C0DB-F7F0C8180D3A}"/>
              </a:ext>
            </a:extLst>
          </p:cNvPr>
          <p:cNvSpPr>
            <a:spLocks noGrp="1"/>
          </p:cNvSpPr>
          <p:nvPr>
            <p:ph type="sldNum" sz="quarter" idx="12"/>
          </p:nvPr>
        </p:nvSpPr>
        <p:spPr/>
        <p:txBody>
          <a:bodyPr/>
          <a:lstStyle/>
          <a:p>
            <a:fld id="{2E94D640-F09D-45FA-B98B-336D100C32A7}" type="slidenum">
              <a:rPr lang="es-ES" smtClean="0"/>
              <a:t>‹Nº›</a:t>
            </a:fld>
            <a:endParaRPr lang="es-ES"/>
          </a:p>
        </p:txBody>
      </p:sp>
    </p:spTree>
    <p:extLst>
      <p:ext uri="{BB962C8B-B14F-4D97-AF65-F5344CB8AC3E}">
        <p14:creationId xmlns:p14="http://schemas.microsoft.com/office/powerpoint/2010/main" val="3672271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72FDA5-A7D1-BE7D-3248-76A02BAA63D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6D71731-8C2A-7E43-53D8-2EEBD104533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32B644B-6354-EB12-D5BB-136148C0727F}"/>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5" name="Marcador de pie de página 4">
            <a:extLst>
              <a:ext uri="{FF2B5EF4-FFF2-40B4-BE49-F238E27FC236}">
                <a16:creationId xmlns:a16="http://schemas.microsoft.com/office/drawing/2014/main" id="{8336015F-CD65-3193-3FB9-7FFFE88071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6BA18C6-6411-D777-04C8-3616AE13FA97}"/>
              </a:ext>
            </a:extLst>
          </p:cNvPr>
          <p:cNvSpPr>
            <a:spLocks noGrp="1"/>
          </p:cNvSpPr>
          <p:nvPr>
            <p:ph type="sldNum" sz="quarter" idx="12"/>
          </p:nvPr>
        </p:nvSpPr>
        <p:spPr/>
        <p:txBody>
          <a:bodyPr/>
          <a:lstStyle/>
          <a:p>
            <a:fld id="{2E94D640-F09D-45FA-B98B-336D100C32A7}" type="slidenum">
              <a:rPr lang="es-ES" smtClean="0"/>
              <a:t>‹Nº›</a:t>
            </a:fld>
            <a:endParaRPr lang="es-ES"/>
          </a:p>
        </p:txBody>
      </p:sp>
    </p:spTree>
    <p:extLst>
      <p:ext uri="{BB962C8B-B14F-4D97-AF65-F5344CB8AC3E}">
        <p14:creationId xmlns:p14="http://schemas.microsoft.com/office/powerpoint/2010/main" val="1071099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V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VE"/>
          </a:p>
        </p:txBody>
      </p:sp>
      <p:sp>
        <p:nvSpPr>
          <p:cNvPr id="4" name="Marcador de fecha 3"/>
          <p:cNvSpPr>
            <a:spLocks noGrp="1"/>
          </p:cNvSpPr>
          <p:nvPr>
            <p:ph type="dt" sz="half" idx="10"/>
          </p:nvPr>
        </p:nvSpPr>
        <p:spPr/>
        <p:txBody>
          <a:bodyPr/>
          <a:lstStyle/>
          <a:p>
            <a:fld id="{C1E1F13C-FE92-4056-8F41-DF8E90EF6C8B}" type="datetimeFigureOut">
              <a:rPr lang="es-VE" smtClean="0"/>
              <a:t>6/2/2024</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3116755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p:txBody>
          <a:bodyPr/>
          <a:lstStyle/>
          <a:p>
            <a:fld id="{C1E1F13C-FE92-4056-8F41-DF8E90EF6C8B}" type="datetimeFigureOut">
              <a:rPr lang="es-VE" smtClean="0"/>
              <a:t>6/2/2024</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212731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V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C1E1F13C-FE92-4056-8F41-DF8E90EF6C8B}" type="datetimeFigureOut">
              <a:rPr lang="es-VE" smtClean="0"/>
              <a:t>6/2/2024</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2508897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fecha 4"/>
          <p:cNvSpPr>
            <a:spLocks noGrp="1"/>
          </p:cNvSpPr>
          <p:nvPr>
            <p:ph type="dt" sz="half" idx="10"/>
          </p:nvPr>
        </p:nvSpPr>
        <p:spPr/>
        <p:txBody>
          <a:bodyPr/>
          <a:lstStyle/>
          <a:p>
            <a:fld id="{C1E1F13C-FE92-4056-8F41-DF8E90EF6C8B}" type="datetimeFigureOut">
              <a:rPr lang="es-VE" smtClean="0"/>
              <a:t>6/2/2024</a:t>
            </a:fld>
            <a:endParaRPr lang="es-VE"/>
          </a:p>
        </p:txBody>
      </p:sp>
      <p:sp>
        <p:nvSpPr>
          <p:cNvPr id="6" name="Marcador de pie de página 5"/>
          <p:cNvSpPr>
            <a:spLocks noGrp="1"/>
          </p:cNvSpPr>
          <p:nvPr>
            <p:ph type="ftr" sz="quarter" idx="11"/>
          </p:nvPr>
        </p:nvSpPr>
        <p:spPr/>
        <p:txBody>
          <a:bodyPr/>
          <a:lstStyle/>
          <a:p>
            <a:endParaRPr lang="es-VE"/>
          </a:p>
        </p:txBody>
      </p:sp>
      <p:sp>
        <p:nvSpPr>
          <p:cNvPr id="7" name="Marcador de número de diapositiva 6"/>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3268641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V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7" name="Marcador de fecha 6"/>
          <p:cNvSpPr>
            <a:spLocks noGrp="1"/>
          </p:cNvSpPr>
          <p:nvPr>
            <p:ph type="dt" sz="half" idx="10"/>
          </p:nvPr>
        </p:nvSpPr>
        <p:spPr/>
        <p:txBody>
          <a:bodyPr/>
          <a:lstStyle/>
          <a:p>
            <a:fld id="{C1E1F13C-FE92-4056-8F41-DF8E90EF6C8B}" type="datetimeFigureOut">
              <a:rPr lang="es-VE" smtClean="0"/>
              <a:t>6/2/2024</a:t>
            </a:fld>
            <a:endParaRPr lang="es-VE"/>
          </a:p>
        </p:txBody>
      </p:sp>
      <p:sp>
        <p:nvSpPr>
          <p:cNvPr id="8" name="Marcador de pie de página 7"/>
          <p:cNvSpPr>
            <a:spLocks noGrp="1"/>
          </p:cNvSpPr>
          <p:nvPr>
            <p:ph type="ftr" sz="quarter" idx="11"/>
          </p:nvPr>
        </p:nvSpPr>
        <p:spPr/>
        <p:txBody>
          <a:bodyPr/>
          <a:lstStyle/>
          <a:p>
            <a:endParaRPr lang="es-VE"/>
          </a:p>
        </p:txBody>
      </p:sp>
      <p:sp>
        <p:nvSpPr>
          <p:cNvPr id="9" name="Marcador de número de diapositiva 8"/>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2542190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fecha 2"/>
          <p:cNvSpPr>
            <a:spLocks noGrp="1"/>
          </p:cNvSpPr>
          <p:nvPr>
            <p:ph type="dt" sz="half" idx="10"/>
          </p:nvPr>
        </p:nvSpPr>
        <p:spPr/>
        <p:txBody>
          <a:bodyPr/>
          <a:lstStyle/>
          <a:p>
            <a:fld id="{C1E1F13C-FE92-4056-8F41-DF8E90EF6C8B}" type="datetimeFigureOut">
              <a:rPr lang="es-VE" smtClean="0"/>
              <a:t>6/2/2024</a:t>
            </a:fld>
            <a:endParaRPr lang="es-VE"/>
          </a:p>
        </p:txBody>
      </p:sp>
      <p:sp>
        <p:nvSpPr>
          <p:cNvPr id="4" name="Marcador de pie de página 3"/>
          <p:cNvSpPr>
            <a:spLocks noGrp="1"/>
          </p:cNvSpPr>
          <p:nvPr>
            <p:ph type="ftr" sz="quarter" idx="11"/>
          </p:nvPr>
        </p:nvSpPr>
        <p:spPr/>
        <p:txBody>
          <a:bodyPr/>
          <a:lstStyle/>
          <a:p>
            <a:endParaRPr lang="es-VE"/>
          </a:p>
        </p:txBody>
      </p:sp>
      <p:sp>
        <p:nvSpPr>
          <p:cNvPr id="5" name="Marcador de número de diapositiva 4"/>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1449946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1E1F13C-FE92-4056-8F41-DF8E90EF6C8B}" type="datetimeFigureOut">
              <a:rPr lang="es-VE" smtClean="0"/>
              <a:t>6/2/2024</a:t>
            </a:fld>
            <a:endParaRPr lang="es-VE"/>
          </a:p>
        </p:txBody>
      </p:sp>
      <p:sp>
        <p:nvSpPr>
          <p:cNvPr id="3" name="Marcador de pie de página 2"/>
          <p:cNvSpPr>
            <a:spLocks noGrp="1"/>
          </p:cNvSpPr>
          <p:nvPr>
            <p:ph type="ftr" sz="quarter" idx="11"/>
          </p:nvPr>
        </p:nvSpPr>
        <p:spPr/>
        <p:txBody>
          <a:bodyPr/>
          <a:lstStyle/>
          <a:p>
            <a:endParaRPr lang="es-VE"/>
          </a:p>
        </p:txBody>
      </p:sp>
      <p:sp>
        <p:nvSpPr>
          <p:cNvPr id="4" name="Marcador de número de diapositiva 3"/>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2292667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V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C1E1F13C-FE92-4056-8F41-DF8E90EF6C8B}" type="datetimeFigureOut">
              <a:rPr lang="es-VE" smtClean="0"/>
              <a:t>6/2/2024</a:t>
            </a:fld>
            <a:endParaRPr lang="es-VE"/>
          </a:p>
        </p:txBody>
      </p:sp>
      <p:sp>
        <p:nvSpPr>
          <p:cNvPr id="6" name="Marcador de pie de página 5"/>
          <p:cNvSpPr>
            <a:spLocks noGrp="1"/>
          </p:cNvSpPr>
          <p:nvPr>
            <p:ph type="ftr" sz="quarter" idx="11"/>
          </p:nvPr>
        </p:nvSpPr>
        <p:spPr/>
        <p:txBody>
          <a:bodyPr/>
          <a:lstStyle/>
          <a:p>
            <a:endParaRPr lang="es-VE"/>
          </a:p>
        </p:txBody>
      </p:sp>
      <p:sp>
        <p:nvSpPr>
          <p:cNvPr id="7" name="Marcador de número de diapositiva 6"/>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3281349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B5C89-1F36-24B1-9963-1A25A8502D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93DB40-E1AF-D9A0-B4D7-0A129254E80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B0BE68F-B86E-0AB3-BD12-D008FDDD9122}"/>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5" name="Marcador de pie de página 4">
            <a:extLst>
              <a:ext uri="{FF2B5EF4-FFF2-40B4-BE49-F238E27FC236}">
                <a16:creationId xmlns:a16="http://schemas.microsoft.com/office/drawing/2014/main" id="{3D6AB792-78F1-2298-F2D9-912C7DC3A97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5D1D96B-D33E-174C-B2BD-D110CBF703AC}"/>
              </a:ext>
            </a:extLst>
          </p:cNvPr>
          <p:cNvSpPr>
            <a:spLocks noGrp="1"/>
          </p:cNvSpPr>
          <p:nvPr>
            <p:ph type="sldNum" sz="quarter" idx="12"/>
          </p:nvPr>
        </p:nvSpPr>
        <p:spPr/>
        <p:txBody>
          <a:bodyPr/>
          <a:lstStyle/>
          <a:p>
            <a:fld id="{2E94D640-F09D-45FA-B98B-336D100C32A7}" type="slidenum">
              <a:rPr lang="es-ES" smtClean="0"/>
              <a:t>‹Nº›</a:t>
            </a:fld>
            <a:endParaRPr lang="es-ES"/>
          </a:p>
        </p:txBody>
      </p:sp>
      <p:pic>
        <p:nvPicPr>
          <p:cNvPr id="7" name="Imagen 6">
            <a:extLst>
              <a:ext uri="{FF2B5EF4-FFF2-40B4-BE49-F238E27FC236}">
                <a16:creationId xmlns:a16="http://schemas.microsoft.com/office/drawing/2014/main" id="{5A720CCA-72F6-8432-2B43-DE249A00D664}"/>
              </a:ext>
            </a:extLst>
          </p:cNvPr>
          <p:cNvPicPr>
            <a:picLocks noChangeAspect="1"/>
          </p:cNvPicPr>
          <p:nvPr userDrawn="1"/>
        </p:nvPicPr>
        <p:blipFill>
          <a:blip r:embed="rId2"/>
          <a:stretch>
            <a:fillRect/>
          </a:stretch>
        </p:blipFill>
        <p:spPr>
          <a:xfrm>
            <a:off x="0" y="0"/>
            <a:ext cx="12186228" cy="6858000"/>
          </a:xfrm>
          <a:prstGeom prst="rect">
            <a:avLst/>
          </a:prstGeom>
        </p:spPr>
      </p:pic>
    </p:spTree>
    <p:extLst>
      <p:ext uri="{BB962C8B-B14F-4D97-AF65-F5344CB8AC3E}">
        <p14:creationId xmlns:p14="http://schemas.microsoft.com/office/powerpoint/2010/main" val="38669086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V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C1E1F13C-FE92-4056-8F41-DF8E90EF6C8B}" type="datetimeFigureOut">
              <a:rPr lang="es-VE" smtClean="0"/>
              <a:t>6/2/2024</a:t>
            </a:fld>
            <a:endParaRPr lang="es-VE"/>
          </a:p>
        </p:txBody>
      </p:sp>
      <p:sp>
        <p:nvSpPr>
          <p:cNvPr id="6" name="Marcador de pie de página 5"/>
          <p:cNvSpPr>
            <a:spLocks noGrp="1"/>
          </p:cNvSpPr>
          <p:nvPr>
            <p:ph type="ftr" sz="quarter" idx="11"/>
          </p:nvPr>
        </p:nvSpPr>
        <p:spPr/>
        <p:txBody>
          <a:bodyPr/>
          <a:lstStyle/>
          <a:p>
            <a:endParaRPr lang="es-VE"/>
          </a:p>
        </p:txBody>
      </p:sp>
      <p:sp>
        <p:nvSpPr>
          <p:cNvPr id="7" name="Marcador de número de diapositiva 6"/>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1854869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VE"/>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p:txBody>
          <a:bodyPr/>
          <a:lstStyle/>
          <a:p>
            <a:fld id="{C1E1F13C-FE92-4056-8F41-DF8E90EF6C8B}" type="datetimeFigureOut">
              <a:rPr lang="es-VE" smtClean="0"/>
              <a:t>6/2/2024</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199176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V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p:txBody>
          <a:bodyPr/>
          <a:lstStyle/>
          <a:p>
            <a:fld id="{C1E1F13C-FE92-4056-8F41-DF8E90EF6C8B}" type="datetimeFigureOut">
              <a:rPr lang="es-VE" smtClean="0"/>
              <a:t>6/2/2024</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6ECAFAC4-542C-4F61-B9BA-F47B45869449}" type="slidenum">
              <a:rPr lang="es-VE" smtClean="0"/>
              <a:t>‹Nº›</a:t>
            </a:fld>
            <a:endParaRPr lang="es-VE"/>
          </a:p>
        </p:txBody>
      </p:sp>
    </p:spTree>
    <p:extLst>
      <p:ext uri="{BB962C8B-B14F-4D97-AF65-F5344CB8AC3E}">
        <p14:creationId xmlns:p14="http://schemas.microsoft.com/office/powerpoint/2010/main" val="38749875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ransition Slide 3">
    <p:spTree>
      <p:nvGrpSpPr>
        <p:cNvPr id="1" name=""/>
        <p:cNvGrpSpPr/>
        <p:nvPr/>
      </p:nvGrpSpPr>
      <p:grpSpPr>
        <a:xfrm>
          <a:off x="0" y="0"/>
          <a:ext cx="0" cy="0"/>
          <a:chOff x="0" y="0"/>
          <a:chExt cx="0" cy="0"/>
        </a:xfrm>
      </p:grpSpPr>
      <p:sp>
        <p:nvSpPr>
          <p:cNvPr id="10" name="Picture Placeholder 9"/>
          <p:cNvSpPr>
            <a:spLocks noGrp="1"/>
          </p:cNvSpPr>
          <p:nvPr>
            <p:ph type="pic" sz="quarter" idx="15"/>
          </p:nvPr>
        </p:nvSpPr>
        <p:spPr>
          <a:xfrm>
            <a:off x="0" y="0"/>
            <a:ext cx="12192000" cy="6858000"/>
          </a:xfrm>
          <a:prstGeom prst="rect">
            <a:avLst/>
          </a:prstGeom>
        </p:spPr>
        <p:txBody>
          <a:bodyPr/>
          <a:lstStyle/>
          <a:p>
            <a:endParaRPr lang="en-US"/>
          </a:p>
        </p:txBody>
      </p:sp>
      <p:sp>
        <p:nvSpPr>
          <p:cNvPr id="2" name="Title 1"/>
          <p:cNvSpPr>
            <a:spLocks noGrp="1"/>
          </p:cNvSpPr>
          <p:nvPr>
            <p:ph type="ctrTitle"/>
          </p:nvPr>
        </p:nvSpPr>
        <p:spPr>
          <a:xfrm>
            <a:off x="2032000" y="4397394"/>
            <a:ext cx="8128000" cy="1067644"/>
          </a:xfrm>
          <a:prstGeom prst="rect">
            <a:avLst/>
          </a:prstGeom>
        </p:spPr>
        <p:txBody>
          <a:bodyPr lIns="274320" rIns="274320" anchor="b">
            <a:noAutofit/>
          </a:bodyPr>
          <a:lstStyle>
            <a:lvl1pPr algn="ctr">
              <a:defRPr sz="4400"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128000" y="6356349"/>
            <a:ext cx="4064000" cy="365125"/>
          </a:xfrm>
          <a:prstGeom prst="rect">
            <a:avLst/>
          </a:prstGeom>
        </p:spPr>
        <p:txBody>
          <a:bodyPr rIns="457200"/>
          <a:lstStyle>
            <a:lvl1pPr algn="r">
              <a:defRPr>
                <a:solidFill>
                  <a:schemeClr val="bg2">
                    <a:lumMod val="90000"/>
                  </a:schemeClr>
                </a:solidFill>
              </a:defRPr>
            </a:lvl1pPr>
          </a:lstStyle>
          <a:p>
            <a:r>
              <a:rPr lang="en-US"/>
              <a:t>Your Date Here</a:t>
            </a:r>
          </a:p>
        </p:txBody>
      </p:sp>
      <p:sp>
        <p:nvSpPr>
          <p:cNvPr id="5" name="Footer Placeholder 4"/>
          <p:cNvSpPr>
            <a:spLocks noGrp="1"/>
          </p:cNvSpPr>
          <p:nvPr>
            <p:ph type="ftr" sz="quarter" idx="11"/>
          </p:nvPr>
        </p:nvSpPr>
        <p:spPr>
          <a:xfrm>
            <a:off x="4064000" y="6356350"/>
            <a:ext cx="4064000" cy="365125"/>
          </a:xfrm>
          <a:prstGeom prst="rect">
            <a:avLst/>
          </a:prstGeom>
        </p:spPr>
        <p:txBody>
          <a:bodyPr/>
          <a:lstStyle>
            <a:lvl1pPr>
              <a:defRPr cap="none" baseline="0">
                <a:solidFill>
                  <a:schemeClr val="bg2">
                    <a:lumMod val="90000"/>
                  </a:schemeClr>
                </a:solidFill>
              </a:defRPr>
            </a:lvl1pPr>
          </a:lstStyle>
          <a:p>
            <a:r>
              <a:rPr lang="en-US"/>
              <a:t>Your Footer Here</a:t>
            </a:r>
          </a:p>
        </p:txBody>
      </p:sp>
      <p:sp>
        <p:nvSpPr>
          <p:cNvPr id="6" name="Slide Number Placeholder 5"/>
          <p:cNvSpPr>
            <a:spLocks noGrp="1"/>
          </p:cNvSpPr>
          <p:nvPr>
            <p:ph type="sldNum" sz="quarter" idx="12"/>
          </p:nvPr>
        </p:nvSpPr>
        <p:spPr>
          <a:xfrm>
            <a:off x="0" y="6356350"/>
            <a:ext cx="4064000" cy="365125"/>
          </a:xfrm>
          <a:prstGeom prst="rect">
            <a:avLst/>
          </a:prstGeom>
        </p:spPr>
        <p:txBody>
          <a:bodyPr vert="horz" lIns="91440" tIns="45720" rIns="91440" bIns="45720" rtlCol="0" anchor="ctr"/>
          <a:lstStyle>
            <a:lvl1pPr algn="l">
              <a:defRPr lang="en-US" cap="none" baseline="0" smtClean="0">
                <a:solidFill>
                  <a:schemeClr val="bg2">
                    <a:lumMod val="90000"/>
                  </a:schemeClr>
                </a:solidFill>
              </a:defRPr>
            </a:lvl1pPr>
          </a:lstStyle>
          <a:p>
            <a:fld id="{FC1CF07D-8B3F-4D32-B059-0039CEA46DB1}" type="slidenum">
              <a:rPr lang="en-US" smtClean="0"/>
              <a:pPr/>
              <a:t>‹Nº›</a:t>
            </a:fld>
            <a:endParaRPr lang="en-US"/>
          </a:p>
        </p:txBody>
      </p:sp>
      <p:sp>
        <p:nvSpPr>
          <p:cNvPr id="3" name="Subtitle 2"/>
          <p:cNvSpPr>
            <a:spLocks noGrp="1"/>
          </p:cNvSpPr>
          <p:nvPr>
            <p:ph type="subTitle" idx="1"/>
          </p:nvPr>
        </p:nvSpPr>
        <p:spPr>
          <a:xfrm>
            <a:off x="2032000" y="5717711"/>
            <a:ext cx="8128000" cy="480131"/>
          </a:xfrm>
          <a:prstGeom prst="rect">
            <a:avLst/>
          </a:prstGeom>
        </p:spPr>
        <p:txBody>
          <a:bodyPr lIns="274320" rIns="274320">
            <a:spAutoFit/>
          </a:bodyPr>
          <a:lstStyle>
            <a:lvl1pPr marL="0" indent="0" algn="ctr">
              <a:buNone/>
              <a:defRPr sz="2800">
                <a:solidFill>
                  <a:schemeClr val="accent6">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ext Placeholder 7"/>
          <p:cNvSpPr>
            <a:spLocks noGrp="1"/>
          </p:cNvSpPr>
          <p:nvPr>
            <p:ph type="body" sz="quarter" idx="14" hasCustomPrompt="1"/>
          </p:nvPr>
        </p:nvSpPr>
        <p:spPr>
          <a:xfrm>
            <a:off x="4331804" y="3345071"/>
            <a:ext cx="3528392" cy="1223963"/>
          </a:xfrm>
          <a:prstGeom prst="rect">
            <a:avLst/>
          </a:prstGeom>
        </p:spPr>
        <p:txBody>
          <a:bodyPr anchor="ctr">
            <a:noAutofit/>
          </a:bodyPr>
          <a:lstStyle>
            <a:lvl1pPr marL="0" indent="0" algn="ctr">
              <a:buNone/>
              <a:defRPr sz="8800" cap="all" baseline="0">
                <a:solidFill>
                  <a:schemeClr val="bg1">
                    <a:lumMod val="95000"/>
                  </a:schemeClr>
                </a:solidFill>
              </a:defRPr>
            </a:lvl1pPr>
          </a:lstStyle>
          <a:p>
            <a:pPr lvl="0"/>
            <a:r>
              <a:rPr lang="en-US"/>
              <a:t>#00</a:t>
            </a:r>
          </a:p>
        </p:txBody>
      </p:sp>
      <p:sp>
        <p:nvSpPr>
          <p:cNvPr id="11" name="CuadroTexto 10"/>
          <p:cNvSpPr txBox="1"/>
          <p:nvPr userDrawn="1"/>
        </p:nvSpPr>
        <p:spPr>
          <a:xfrm>
            <a:off x="119336" y="6464866"/>
            <a:ext cx="3414396" cy="338554"/>
          </a:xfrm>
          <a:prstGeom prst="rect">
            <a:avLst/>
          </a:prstGeom>
          <a:noFill/>
        </p:spPr>
        <p:txBody>
          <a:bodyPr wrap="none" rtlCol="0">
            <a:spAutoFit/>
          </a:bodyPr>
          <a:lstStyle/>
          <a:p>
            <a:r>
              <a:rPr lang="es-VE" sz="1600" b="1" dirty="0"/>
              <a:t>Banesco Banco Universal, C.A. </a:t>
            </a:r>
            <a:r>
              <a:rPr lang="es-VE" sz="1400" dirty="0"/>
              <a:t>11/2022</a:t>
            </a:r>
          </a:p>
        </p:txBody>
      </p:sp>
    </p:spTree>
    <p:extLst>
      <p:ext uri="{BB962C8B-B14F-4D97-AF65-F5344CB8AC3E}">
        <p14:creationId xmlns:p14="http://schemas.microsoft.com/office/powerpoint/2010/main" val="1171347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6"/>
        <p:cNvGrpSpPr/>
        <p:nvPr/>
      </p:nvGrpSpPr>
      <p:grpSpPr>
        <a:xfrm>
          <a:off x="0" y="0"/>
          <a:ext cx="0" cy="0"/>
          <a:chOff x="0" y="0"/>
          <a:chExt cx="0" cy="0"/>
        </a:xfrm>
      </p:grpSpPr>
      <p:sp>
        <p:nvSpPr>
          <p:cNvPr id="27" name="Google Shape;27;p5"/>
          <p:cNvSpPr/>
          <p:nvPr/>
        </p:nvSpPr>
        <p:spPr>
          <a:xfrm rot="5400000" flipH="1">
            <a:off x="6025401" y="-5189467"/>
            <a:ext cx="150800" cy="122016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116121" tIns="58044" rIns="116121" bIns="58044" anchor="ctr" anchorCtr="0">
            <a:noAutofit/>
          </a:bodyPr>
          <a:lstStyle/>
          <a:p>
            <a:pPr marL="0" marR="0" lvl="0" indent="0" algn="ctr" rtl="0">
              <a:spcBef>
                <a:spcPts val="0"/>
              </a:spcBef>
              <a:spcAft>
                <a:spcPts val="0"/>
              </a:spcAft>
              <a:buNone/>
            </a:pPr>
            <a:endParaRPr sz="2286">
              <a:solidFill>
                <a:srgbClr val="FFFFFF"/>
              </a:solidFill>
              <a:latin typeface="Calibri"/>
              <a:ea typeface="Calibri"/>
              <a:cs typeface="Calibri"/>
              <a:sym typeface="Calibri"/>
            </a:endParaRPr>
          </a:p>
        </p:txBody>
      </p:sp>
      <p:sp>
        <p:nvSpPr>
          <p:cNvPr id="28" name="Google Shape;28;p5"/>
          <p:cNvSpPr/>
          <p:nvPr/>
        </p:nvSpPr>
        <p:spPr>
          <a:xfrm>
            <a:off x="-9499" y="986733"/>
            <a:ext cx="12201600" cy="5871100"/>
          </a:xfrm>
          <a:prstGeom prst="rect">
            <a:avLst/>
          </a:prstGeom>
          <a:solidFill>
            <a:srgbClr val="FFFFFF"/>
          </a:solidFill>
          <a:ln>
            <a:noFill/>
          </a:ln>
        </p:spPr>
        <p:txBody>
          <a:bodyPr spcFirstLastPara="1" wrap="square" lIns="116121" tIns="116121" rIns="116121" bIns="116121" anchor="ctr" anchorCtr="0">
            <a:noAutofit/>
          </a:bodyPr>
          <a:lstStyle/>
          <a:p>
            <a:pPr marL="0" lvl="0" indent="0" algn="l" rtl="0">
              <a:spcBef>
                <a:spcPts val="0"/>
              </a:spcBef>
              <a:spcAft>
                <a:spcPts val="0"/>
              </a:spcAft>
              <a:buNone/>
            </a:pPr>
            <a:endParaRPr sz="2371" dirty="0"/>
          </a:p>
        </p:txBody>
      </p:sp>
      <p:sp>
        <p:nvSpPr>
          <p:cNvPr id="29" name="Google Shape;29;p5"/>
          <p:cNvSpPr txBox="1">
            <a:spLocks noGrp="1"/>
          </p:cNvSpPr>
          <p:nvPr>
            <p:ph type="body" idx="1"/>
          </p:nvPr>
        </p:nvSpPr>
        <p:spPr>
          <a:xfrm>
            <a:off x="2463033" y="2272800"/>
            <a:ext cx="7266000" cy="3619600"/>
          </a:xfrm>
          <a:prstGeom prst="rect">
            <a:avLst/>
          </a:prstGeom>
        </p:spPr>
        <p:txBody>
          <a:bodyPr spcFirstLastPara="1" wrap="square" lIns="91425" tIns="91425" rIns="91425" bIns="91425" anchor="t" anchorCtr="0"/>
          <a:lstStyle>
            <a:lvl1pPr marL="580691" lvl="0" indent="-483908" algn="ctr" rtl="0">
              <a:spcBef>
                <a:spcPts val="762"/>
              </a:spcBef>
              <a:spcAft>
                <a:spcPts val="0"/>
              </a:spcAft>
              <a:buSzPts val="2400"/>
              <a:buFont typeface="Georgia"/>
              <a:buChar char="▪"/>
              <a:defRPr sz="3048" i="1">
                <a:latin typeface="Georgia"/>
                <a:ea typeface="Georgia"/>
                <a:cs typeface="Georgia"/>
                <a:sym typeface="Georgia"/>
              </a:defRPr>
            </a:lvl1pPr>
            <a:lvl2pPr marL="1161381" lvl="1" indent="-483908" algn="ctr" rtl="0">
              <a:spcBef>
                <a:spcPts val="0"/>
              </a:spcBef>
              <a:spcAft>
                <a:spcPts val="0"/>
              </a:spcAft>
              <a:buSzPts val="2400"/>
              <a:buFont typeface="Georgia"/>
              <a:buChar char="-"/>
              <a:defRPr sz="3048" i="1">
                <a:latin typeface="Georgia"/>
                <a:ea typeface="Georgia"/>
                <a:cs typeface="Georgia"/>
                <a:sym typeface="Georgia"/>
              </a:defRPr>
            </a:lvl2pPr>
            <a:lvl3pPr marL="1742071" lvl="2" indent="-483908" algn="ctr" rtl="0">
              <a:spcBef>
                <a:spcPts val="0"/>
              </a:spcBef>
              <a:spcAft>
                <a:spcPts val="0"/>
              </a:spcAft>
              <a:buSzPts val="2400"/>
              <a:buFont typeface="Georgia"/>
              <a:buChar char="-"/>
              <a:defRPr sz="3048" i="1">
                <a:latin typeface="Georgia"/>
                <a:ea typeface="Georgia"/>
                <a:cs typeface="Georgia"/>
                <a:sym typeface="Georgia"/>
              </a:defRPr>
            </a:lvl3pPr>
            <a:lvl4pPr marL="2322762" lvl="3" indent="-483908" algn="ctr" rtl="0">
              <a:spcBef>
                <a:spcPts val="0"/>
              </a:spcBef>
              <a:spcAft>
                <a:spcPts val="0"/>
              </a:spcAft>
              <a:buSzPts val="2400"/>
              <a:buFont typeface="Georgia"/>
              <a:buChar char="-"/>
              <a:defRPr sz="3048" i="1">
                <a:latin typeface="Georgia"/>
                <a:ea typeface="Georgia"/>
                <a:cs typeface="Georgia"/>
                <a:sym typeface="Georgia"/>
              </a:defRPr>
            </a:lvl4pPr>
            <a:lvl5pPr marL="2903452" lvl="4" indent="-483908" algn="ctr" rtl="0">
              <a:spcBef>
                <a:spcPts val="0"/>
              </a:spcBef>
              <a:spcAft>
                <a:spcPts val="0"/>
              </a:spcAft>
              <a:buSzPts val="2400"/>
              <a:buFont typeface="Georgia"/>
              <a:buChar char="-"/>
              <a:defRPr sz="3048" i="1">
                <a:latin typeface="Georgia"/>
                <a:ea typeface="Georgia"/>
                <a:cs typeface="Georgia"/>
                <a:sym typeface="Georgia"/>
              </a:defRPr>
            </a:lvl5pPr>
            <a:lvl6pPr marL="3484143" lvl="5" indent="-483908" algn="ctr" rtl="0">
              <a:spcBef>
                <a:spcPts val="0"/>
              </a:spcBef>
              <a:spcAft>
                <a:spcPts val="0"/>
              </a:spcAft>
              <a:buSzPts val="2400"/>
              <a:buFont typeface="Georgia"/>
              <a:buChar char="-"/>
              <a:defRPr sz="3048" i="1">
                <a:latin typeface="Georgia"/>
                <a:ea typeface="Georgia"/>
                <a:cs typeface="Georgia"/>
                <a:sym typeface="Georgia"/>
              </a:defRPr>
            </a:lvl6pPr>
            <a:lvl7pPr marL="4064833" lvl="6" indent="-483908" algn="ctr" rtl="0">
              <a:spcBef>
                <a:spcPts val="0"/>
              </a:spcBef>
              <a:spcAft>
                <a:spcPts val="0"/>
              </a:spcAft>
              <a:buSzPts val="2400"/>
              <a:buFont typeface="Georgia"/>
              <a:buChar char="-"/>
              <a:defRPr sz="3048" i="1">
                <a:latin typeface="Georgia"/>
                <a:ea typeface="Georgia"/>
                <a:cs typeface="Georgia"/>
                <a:sym typeface="Georgia"/>
              </a:defRPr>
            </a:lvl7pPr>
            <a:lvl8pPr marL="4645523" lvl="7" indent="-483908" algn="ctr" rtl="0">
              <a:spcBef>
                <a:spcPts val="0"/>
              </a:spcBef>
              <a:spcAft>
                <a:spcPts val="0"/>
              </a:spcAft>
              <a:buSzPts val="2400"/>
              <a:buFont typeface="Georgia"/>
              <a:buChar char="-"/>
              <a:defRPr sz="3048" i="1">
                <a:latin typeface="Georgia"/>
                <a:ea typeface="Georgia"/>
                <a:cs typeface="Georgia"/>
                <a:sym typeface="Georgia"/>
              </a:defRPr>
            </a:lvl8pPr>
            <a:lvl9pPr marL="5226214" lvl="8" indent="-483908" algn="ctr">
              <a:spcBef>
                <a:spcPts val="0"/>
              </a:spcBef>
              <a:spcAft>
                <a:spcPts val="0"/>
              </a:spcAft>
              <a:buSzPts val="2400"/>
              <a:buFont typeface="Georgia"/>
              <a:buChar char="-"/>
              <a:defRPr sz="3048" i="1">
                <a:latin typeface="Georgia"/>
                <a:ea typeface="Georgia"/>
                <a:cs typeface="Georgia"/>
                <a:sym typeface="Georgia"/>
              </a:defRPr>
            </a:lvl9pPr>
          </a:lstStyle>
          <a:p>
            <a:endParaRPr dirty="0"/>
          </a:p>
        </p:txBody>
      </p:sp>
    </p:spTree>
    <p:extLst>
      <p:ext uri="{BB962C8B-B14F-4D97-AF65-F5344CB8AC3E}">
        <p14:creationId xmlns:p14="http://schemas.microsoft.com/office/powerpoint/2010/main" val="275200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6617CE-552B-87C9-B54F-B00184615FB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F1B1A0C-1875-DF55-62BD-0666E191C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028297-D9B9-8A15-E64C-7D0BA509CF45}"/>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5" name="Marcador de pie de página 4">
            <a:extLst>
              <a:ext uri="{FF2B5EF4-FFF2-40B4-BE49-F238E27FC236}">
                <a16:creationId xmlns:a16="http://schemas.microsoft.com/office/drawing/2014/main" id="{A43A5BD4-AF56-162E-AC28-83491761218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6A5B1C8-9D65-94E0-9655-47F9D41D267F}"/>
              </a:ext>
            </a:extLst>
          </p:cNvPr>
          <p:cNvSpPr>
            <a:spLocks noGrp="1"/>
          </p:cNvSpPr>
          <p:nvPr>
            <p:ph type="sldNum" sz="quarter" idx="12"/>
          </p:nvPr>
        </p:nvSpPr>
        <p:spPr/>
        <p:txBody>
          <a:bodyPr/>
          <a:lstStyle/>
          <a:p>
            <a:fld id="{2E94D640-F09D-45FA-B98B-336D100C32A7}" type="slidenum">
              <a:rPr lang="es-ES" smtClean="0"/>
              <a:t>‹Nº›</a:t>
            </a:fld>
            <a:endParaRPr lang="es-ES"/>
          </a:p>
        </p:txBody>
      </p:sp>
    </p:spTree>
    <p:extLst>
      <p:ext uri="{BB962C8B-B14F-4D97-AF65-F5344CB8AC3E}">
        <p14:creationId xmlns:p14="http://schemas.microsoft.com/office/powerpoint/2010/main" val="344978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8898A8-264F-3032-7207-593D6B46285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16CB2B3-D262-B215-8D08-BF86602CCF7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B971526-2B0E-8A90-D1CB-9545187621E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8B1FAF2-EEDD-5736-131D-57FAF974265D}"/>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6" name="Marcador de pie de página 5">
            <a:extLst>
              <a:ext uri="{FF2B5EF4-FFF2-40B4-BE49-F238E27FC236}">
                <a16:creationId xmlns:a16="http://schemas.microsoft.com/office/drawing/2014/main" id="{DD4FE5FD-65CE-78C5-57F4-1CDA80522B0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73C41C9-4B5B-23E9-38E0-6F18FB93E9F5}"/>
              </a:ext>
            </a:extLst>
          </p:cNvPr>
          <p:cNvSpPr>
            <a:spLocks noGrp="1"/>
          </p:cNvSpPr>
          <p:nvPr>
            <p:ph type="sldNum" sz="quarter" idx="12"/>
          </p:nvPr>
        </p:nvSpPr>
        <p:spPr/>
        <p:txBody>
          <a:bodyPr/>
          <a:lstStyle/>
          <a:p>
            <a:fld id="{2E94D640-F09D-45FA-B98B-336D100C32A7}" type="slidenum">
              <a:rPr lang="es-ES" smtClean="0"/>
              <a:t>‹Nº›</a:t>
            </a:fld>
            <a:endParaRPr lang="es-ES"/>
          </a:p>
        </p:txBody>
      </p:sp>
    </p:spTree>
    <p:extLst>
      <p:ext uri="{BB962C8B-B14F-4D97-AF65-F5344CB8AC3E}">
        <p14:creationId xmlns:p14="http://schemas.microsoft.com/office/powerpoint/2010/main" val="392899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A401B-B7C4-C4D5-BEF7-FA95FCAD0C0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9A2668C-3667-0E94-216A-DAB81C856A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87216CC-B7EF-8B6E-B39E-BB8B1985BCF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5888A38-9689-2FCC-0D3A-566C77735C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44E2094-BF51-03FC-DD57-ED65E8191CE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6BA609F-2FC8-0B80-8BFD-9894CACFFD94}"/>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8" name="Marcador de pie de página 7">
            <a:extLst>
              <a:ext uri="{FF2B5EF4-FFF2-40B4-BE49-F238E27FC236}">
                <a16:creationId xmlns:a16="http://schemas.microsoft.com/office/drawing/2014/main" id="{856E1B4F-80BF-0E7C-E212-6A2CE8510EE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53BA37F-AF1F-69EF-D0C9-99666BB1072C}"/>
              </a:ext>
            </a:extLst>
          </p:cNvPr>
          <p:cNvSpPr>
            <a:spLocks noGrp="1"/>
          </p:cNvSpPr>
          <p:nvPr>
            <p:ph type="sldNum" sz="quarter" idx="12"/>
          </p:nvPr>
        </p:nvSpPr>
        <p:spPr/>
        <p:txBody>
          <a:bodyPr/>
          <a:lstStyle/>
          <a:p>
            <a:fld id="{2E94D640-F09D-45FA-B98B-336D100C32A7}" type="slidenum">
              <a:rPr lang="es-ES" smtClean="0"/>
              <a:t>‹Nº›</a:t>
            </a:fld>
            <a:endParaRPr lang="es-ES"/>
          </a:p>
        </p:txBody>
      </p:sp>
    </p:spTree>
    <p:extLst>
      <p:ext uri="{BB962C8B-B14F-4D97-AF65-F5344CB8AC3E}">
        <p14:creationId xmlns:p14="http://schemas.microsoft.com/office/powerpoint/2010/main" val="3104241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E7F90D-EFF2-1BAB-7059-849D540A924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7FA8AE6-225B-043B-C1BF-E72497444950}"/>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4" name="Marcador de pie de página 3">
            <a:extLst>
              <a:ext uri="{FF2B5EF4-FFF2-40B4-BE49-F238E27FC236}">
                <a16:creationId xmlns:a16="http://schemas.microsoft.com/office/drawing/2014/main" id="{747DA815-6DF3-0AF0-9D6F-E79A792EC3B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0F0AC9A-F81C-3C82-B176-0C1938EDAF7A}"/>
              </a:ext>
            </a:extLst>
          </p:cNvPr>
          <p:cNvSpPr>
            <a:spLocks noGrp="1"/>
          </p:cNvSpPr>
          <p:nvPr>
            <p:ph type="sldNum" sz="quarter" idx="12"/>
          </p:nvPr>
        </p:nvSpPr>
        <p:spPr/>
        <p:txBody>
          <a:bodyPr/>
          <a:lstStyle/>
          <a:p>
            <a:fld id="{2E94D640-F09D-45FA-B98B-336D100C32A7}" type="slidenum">
              <a:rPr lang="es-ES" smtClean="0"/>
              <a:t>‹Nº›</a:t>
            </a:fld>
            <a:endParaRPr lang="es-ES"/>
          </a:p>
        </p:txBody>
      </p:sp>
    </p:spTree>
    <p:extLst>
      <p:ext uri="{BB962C8B-B14F-4D97-AF65-F5344CB8AC3E}">
        <p14:creationId xmlns:p14="http://schemas.microsoft.com/office/powerpoint/2010/main" val="27931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3700F96-0201-F72B-86BA-B898D4ED21A2}"/>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3" name="Marcador de pie de página 2">
            <a:extLst>
              <a:ext uri="{FF2B5EF4-FFF2-40B4-BE49-F238E27FC236}">
                <a16:creationId xmlns:a16="http://schemas.microsoft.com/office/drawing/2014/main" id="{D0A3E5B7-746B-6043-CD4D-9713B3F4744A}"/>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9C5BB33-39FA-76B4-4DE1-6559303A0012}"/>
              </a:ext>
            </a:extLst>
          </p:cNvPr>
          <p:cNvSpPr>
            <a:spLocks noGrp="1"/>
          </p:cNvSpPr>
          <p:nvPr>
            <p:ph type="sldNum" sz="quarter" idx="12"/>
          </p:nvPr>
        </p:nvSpPr>
        <p:spPr/>
        <p:txBody>
          <a:bodyPr/>
          <a:lstStyle/>
          <a:p>
            <a:fld id="{2E94D640-F09D-45FA-B98B-336D100C32A7}" type="slidenum">
              <a:rPr lang="es-ES" smtClean="0"/>
              <a:t>‹Nº›</a:t>
            </a:fld>
            <a:endParaRPr lang="es-ES"/>
          </a:p>
        </p:txBody>
      </p:sp>
    </p:spTree>
    <p:extLst>
      <p:ext uri="{BB962C8B-B14F-4D97-AF65-F5344CB8AC3E}">
        <p14:creationId xmlns:p14="http://schemas.microsoft.com/office/powerpoint/2010/main" val="4047548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831253-708E-47E9-3F4D-064908380D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E2A3688-149E-1022-B066-BC9F5594C6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FAB88EE8-2363-897D-81BE-4B84BBDCA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243355C-E895-3269-0869-70F20CA950AC}"/>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6" name="Marcador de pie de página 5">
            <a:extLst>
              <a:ext uri="{FF2B5EF4-FFF2-40B4-BE49-F238E27FC236}">
                <a16:creationId xmlns:a16="http://schemas.microsoft.com/office/drawing/2014/main" id="{15C05485-50A8-A9B6-BF6E-BC2659C65D6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60F4E4A-69A5-8107-23D0-4949E7D340A5}"/>
              </a:ext>
            </a:extLst>
          </p:cNvPr>
          <p:cNvSpPr>
            <a:spLocks noGrp="1"/>
          </p:cNvSpPr>
          <p:nvPr>
            <p:ph type="sldNum" sz="quarter" idx="12"/>
          </p:nvPr>
        </p:nvSpPr>
        <p:spPr/>
        <p:txBody>
          <a:bodyPr/>
          <a:lstStyle/>
          <a:p>
            <a:fld id="{2E94D640-F09D-45FA-B98B-336D100C32A7}" type="slidenum">
              <a:rPr lang="es-ES" smtClean="0"/>
              <a:t>‹Nº›</a:t>
            </a:fld>
            <a:endParaRPr lang="es-ES"/>
          </a:p>
        </p:txBody>
      </p:sp>
    </p:spTree>
    <p:extLst>
      <p:ext uri="{BB962C8B-B14F-4D97-AF65-F5344CB8AC3E}">
        <p14:creationId xmlns:p14="http://schemas.microsoft.com/office/powerpoint/2010/main" val="971540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8195C-33F2-1017-0BAB-ABE4D0A2DAE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990D1E3-CEC9-F964-8B25-82E3D04884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B8F09E4-C1E4-20A6-0AC3-41C806275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A27C50C-C6B4-525E-66FD-B1ABA416594E}"/>
              </a:ext>
            </a:extLst>
          </p:cNvPr>
          <p:cNvSpPr>
            <a:spLocks noGrp="1"/>
          </p:cNvSpPr>
          <p:nvPr>
            <p:ph type="dt" sz="half" idx="10"/>
          </p:nvPr>
        </p:nvSpPr>
        <p:spPr/>
        <p:txBody>
          <a:bodyPr/>
          <a:lstStyle/>
          <a:p>
            <a:fld id="{324D1DE9-3F59-42BB-973B-774B7663ADBD}" type="datetimeFigureOut">
              <a:rPr lang="es-ES" smtClean="0"/>
              <a:t>06/02/2024</a:t>
            </a:fld>
            <a:endParaRPr lang="es-ES"/>
          </a:p>
        </p:txBody>
      </p:sp>
      <p:sp>
        <p:nvSpPr>
          <p:cNvPr id="6" name="Marcador de pie de página 5">
            <a:extLst>
              <a:ext uri="{FF2B5EF4-FFF2-40B4-BE49-F238E27FC236}">
                <a16:creationId xmlns:a16="http://schemas.microsoft.com/office/drawing/2014/main" id="{49640765-1647-7F21-A551-4E3A19F2470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79C443B-78A1-7AEA-8367-E2EF1C992E53}"/>
              </a:ext>
            </a:extLst>
          </p:cNvPr>
          <p:cNvSpPr>
            <a:spLocks noGrp="1"/>
          </p:cNvSpPr>
          <p:nvPr>
            <p:ph type="sldNum" sz="quarter" idx="12"/>
          </p:nvPr>
        </p:nvSpPr>
        <p:spPr/>
        <p:txBody>
          <a:bodyPr/>
          <a:lstStyle/>
          <a:p>
            <a:fld id="{2E94D640-F09D-45FA-B98B-336D100C32A7}" type="slidenum">
              <a:rPr lang="es-ES" smtClean="0"/>
              <a:t>‹Nº›</a:t>
            </a:fld>
            <a:endParaRPr lang="es-ES"/>
          </a:p>
        </p:txBody>
      </p:sp>
    </p:spTree>
    <p:extLst>
      <p:ext uri="{BB962C8B-B14F-4D97-AF65-F5344CB8AC3E}">
        <p14:creationId xmlns:p14="http://schemas.microsoft.com/office/powerpoint/2010/main" val="2005670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C6B747-AD06-EC73-6F3C-333E078CC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40B7E1D-1A83-0047-CD4F-EDA81B7F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DB8581C-8EF4-A0DD-93C4-40AE903190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D1DE9-3F59-42BB-973B-774B7663ADBD}" type="datetimeFigureOut">
              <a:rPr lang="es-ES" smtClean="0"/>
              <a:t>06/02/2024</a:t>
            </a:fld>
            <a:endParaRPr lang="es-ES"/>
          </a:p>
        </p:txBody>
      </p:sp>
      <p:sp>
        <p:nvSpPr>
          <p:cNvPr id="5" name="Marcador de pie de página 4">
            <a:extLst>
              <a:ext uri="{FF2B5EF4-FFF2-40B4-BE49-F238E27FC236}">
                <a16:creationId xmlns:a16="http://schemas.microsoft.com/office/drawing/2014/main" id="{03B76CBD-A77B-7656-C42A-7E05A0C5D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A3BE49F-4EDA-67AF-9D74-8B5DD8AF7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94D640-F09D-45FA-B98B-336D100C32A7}" type="slidenum">
              <a:rPr lang="es-ES" smtClean="0"/>
              <a:t>‹Nº›</a:t>
            </a:fld>
            <a:endParaRPr lang="es-ES"/>
          </a:p>
        </p:txBody>
      </p:sp>
      <p:sp>
        <p:nvSpPr>
          <p:cNvPr id="8" name="CuadroTexto 7">
            <a:extLst>
              <a:ext uri="{FF2B5EF4-FFF2-40B4-BE49-F238E27FC236}">
                <a16:creationId xmlns:a16="http://schemas.microsoft.com/office/drawing/2014/main" id="{04BAA11E-BAF5-0014-4BBF-B155325907D6}"/>
              </a:ext>
            </a:extLst>
          </p:cNvPr>
          <p:cNvSpPr txBox="1"/>
          <p:nvPr userDrawn="1"/>
        </p:nvSpPr>
        <p:spPr>
          <a:xfrm rot="16200000">
            <a:off x="10752566" y="2801248"/>
            <a:ext cx="2559547" cy="307777"/>
          </a:xfrm>
          <a:prstGeom prst="rect">
            <a:avLst/>
          </a:prstGeom>
          <a:noFill/>
        </p:spPr>
        <p:txBody>
          <a:bodyPr wrap="none" rtlCol="0">
            <a:spAutoFit/>
          </a:bodyPr>
          <a:lstStyle/>
          <a:p>
            <a:r>
              <a:rPr lang="es-ES" sz="1400" b="1" dirty="0" err="1">
                <a:solidFill>
                  <a:schemeClr val="bg1"/>
                </a:solidFill>
              </a:rPr>
              <a:t>Power</a:t>
            </a:r>
            <a:r>
              <a:rPr lang="es-ES" sz="1400" b="1" dirty="0">
                <a:solidFill>
                  <a:schemeClr val="bg1"/>
                </a:solidFill>
              </a:rPr>
              <a:t> </a:t>
            </a:r>
            <a:r>
              <a:rPr lang="es-ES" sz="1400" b="1" dirty="0" err="1">
                <a:solidFill>
                  <a:schemeClr val="bg1"/>
                </a:solidFill>
              </a:rPr>
              <a:t>by</a:t>
            </a:r>
            <a:r>
              <a:rPr lang="es-ES" sz="1400" b="1" dirty="0">
                <a:solidFill>
                  <a:schemeClr val="bg1"/>
                </a:solidFill>
              </a:rPr>
              <a:t> @ M@5T3r </a:t>
            </a:r>
            <a:r>
              <a:rPr lang="es-ES" sz="1400" b="1" dirty="0" err="1">
                <a:solidFill>
                  <a:schemeClr val="bg1"/>
                </a:solidFill>
              </a:rPr>
              <a:t>Geniusjoa</a:t>
            </a:r>
            <a:endParaRPr lang="es-ES" sz="1400" b="1" dirty="0">
              <a:solidFill>
                <a:schemeClr val="bg1"/>
              </a:solidFill>
            </a:endParaRPr>
          </a:p>
        </p:txBody>
      </p:sp>
    </p:spTree>
    <p:extLst>
      <p:ext uri="{BB962C8B-B14F-4D97-AF65-F5344CB8AC3E}">
        <p14:creationId xmlns:p14="http://schemas.microsoft.com/office/powerpoint/2010/main" val="2659088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V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E1F13C-FE92-4056-8F41-DF8E90EF6C8B}" type="datetimeFigureOut">
              <a:rPr lang="es-VE" smtClean="0"/>
              <a:t>6/2/2024</a:t>
            </a:fld>
            <a:endParaRPr lang="es-V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AFAC4-542C-4F61-B9BA-F47B45869449}" type="slidenum">
              <a:rPr lang="es-VE" smtClean="0"/>
              <a:t>‹Nº›</a:t>
            </a:fld>
            <a:endParaRPr lang="es-VE"/>
          </a:p>
        </p:txBody>
      </p:sp>
    </p:spTree>
    <p:extLst>
      <p:ext uri="{BB962C8B-B14F-4D97-AF65-F5344CB8AC3E}">
        <p14:creationId xmlns:p14="http://schemas.microsoft.com/office/powerpoint/2010/main" val="518069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3.xml"/><Relationship Id="rId16" Type="http://schemas.openxmlformats.org/officeDocument/2006/relationships/diagramColors" Target="../diagrams/colors4.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5.sv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5.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5.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5.sv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image" Target="../media/image5.sv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5.sv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sv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5.sv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sv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sv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sv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sv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sv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sv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sv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sv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6.emf"/><Relationship Id="rId5" Type="http://schemas.openxmlformats.org/officeDocument/2006/relationships/image" Target="../media/image5.sv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5.sv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5.sv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5.sv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5.sv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png"/><Relationship Id="rId7"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5.sv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5.sv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5.sv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5.sv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svg"/><Relationship Id="rId7"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8.svg"/><Relationship Id="rId7" Type="http://schemas.openxmlformats.org/officeDocument/2006/relationships/image" Target="../media/image4.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3.jpeg"/></Relationships>
</file>

<file path=ppt/slides/_rels/slide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8.svg"/><Relationship Id="rId7" Type="http://schemas.openxmlformats.org/officeDocument/2006/relationships/image" Target="../media/image4.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5.sv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1.emf"/><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4870DD2-89C4-5039-6E2A-AC3A9B0749AB}"/>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7">
            <a:extLst>
              <a:ext uri="{FF2B5EF4-FFF2-40B4-BE49-F238E27FC236}">
                <a16:creationId xmlns:a16="http://schemas.microsoft.com/office/drawing/2014/main" id="{DE5B21AD-02B5-2E32-6293-A54DEF275DCF}"/>
              </a:ext>
            </a:extLst>
          </p:cNvPr>
          <p:cNvSpPr txBox="1"/>
          <p:nvPr/>
        </p:nvSpPr>
        <p:spPr>
          <a:xfrm>
            <a:off x="231666" y="5241882"/>
            <a:ext cx="11728667" cy="1231106"/>
          </a:xfrm>
          <a:prstGeom prst="rect">
            <a:avLst/>
          </a:prstGeom>
        </p:spPr>
        <p:txBody>
          <a:bodyPr wrap="square" lIns="0" tIns="0" rIns="0" bIns="0" rtlCol="0" anchor="t">
            <a:spAutoFit/>
          </a:bodyPr>
          <a:lstStyle/>
          <a:p>
            <a:pPr algn="r" defTabSz="609630">
              <a:lnSpc>
                <a:spcPts val="4824"/>
              </a:lnSpc>
            </a:pPr>
            <a:r>
              <a:rPr lang="en-US" sz="4400" dirty="0">
                <a:solidFill>
                  <a:schemeClr val="bg1"/>
                </a:solidFill>
                <a:latin typeface="Arial Black" panose="020B0A04020102020204" pitchFamily="34" charset="0"/>
              </a:rPr>
              <a:t>TALLER</a:t>
            </a:r>
          </a:p>
          <a:p>
            <a:pPr algn="r" defTabSz="609630">
              <a:lnSpc>
                <a:spcPts val="4824"/>
              </a:lnSpc>
            </a:pPr>
            <a:r>
              <a:rPr lang="en-US" sz="4400" dirty="0">
                <a:solidFill>
                  <a:schemeClr val="bg1"/>
                </a:solidFill>
                <a:latin typeface="Arial Black" panose="020B0A04020102020204" pitchFamily="34" charset="0"/>
              </a:rPr>
              <a:t>SEGURIDAD DE LA INFORMACIÓN</a:t>
            </a:r>
          </a:p>
        </p:txBody>
      </p:sp>
      <p:sp>
        <p:nvSpPr>
          <p:cNvPr id="11" name="CuadroTexto 10">
            <a:extLst>
              <a:ext uri="{FF2B5EF4-FFF2-40B4-BE49-F238E27FC236}">
                <a16:creationId xmlns:a16="http://schemas.microsoft.com/office/drawing/2014/main" id="{32954FB7-CF3E-E953-75FE-0826E976ADB3}"/>
              </a:ext>
            </a:extLst>
          </p:cNvPr>
          <p:cNvSpPr txBox="1"/>
          <p:nvPr/>
        </p:nvSpPr>
        <p:spPr>
          <a:xfrm rot="16200000">
            <a:off x="10752566" y="2801248"/>
            <a:ext cx="2559547" cy="307777"/>
          </a:xfrm>
          <a:prstGeom prst="rect">
            <a:avLst/>
          </a:prstGeom>
          <a:noFill/>
        </p:spPr>
        <p:txBody>
          <a:bodyPr wrap="none" rtlCol="0">
            <a:spAutoFit/>
          </a:bodyPr>
          <a:lstStyle/>
          <a:p>
            <a:r>
              <a:rPr lang="es-ES" sz="1400" b="1" dirty="0" err="1">
                <a:solidFill>
                  <a:schemeClr val="bg1"/>
                </a:solidFill>
              </a:rPr>
              <a:t>Power</a:t>
            </a:r>
            <a:r>
              <a:rPr lang="es-ES" sz="1400" b="1" dirty="0">
                <a:solidFill>
                  <a:schemeClr val="bg1"/>
                </a:solidFill>
              </a:rPr>
              <a:t> </a:t>
            </a:r>
            <a:r>
              <a:rPr lang="es-ES" sz="1400" b="1" dirty="0" err="1">
                <a:solidFill>
                  <a:schemeClr val="bg1"/>
                </a:solidFill>
              </a:rPr>
              <a:t>by</a:t>
            </a:r>
            <a:r>
              <a:rPr lang="es-ES" sz="1400" b="1" dirty="0">
                <a:solidFill>
                  <a:schemeClr val="bg1"/>
                </a:solidFill>
              </a:rPr>
              <a:t> @ M@5T3r </a:t>
            </a:r>
            <a:r>
              <a:rPr lang="es-ES" sz="1400" b="1" dirty="0" err="1">
                <a:solidFill>
                  <a:schemeClr val="bg1"/>
                </a:solidFill>
              </a:rPr>
              <a:t>Geniusjoa</a:t>
            </a:r>
            <a:endParaRPr lang="es-ES" sz="14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552811" y="856083"/>
            <a:ext cx="11512133" cy="1077026"/>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Es generar la seguridad pertinente frente a información no disponible a todo público, es decir, garantiza el nivel necesario de secreto y acceso de los usuarios a la información, como  a su vez su trato evitando la divulgación no autorizada. </a:t>
            </a:r>
          </a:p>
        </p:txBody>
      </p:sp>
      <p:sp>
        <p:nvSpPr>
          <p:cNvPr id="13" name="CuadroTexto 12"/>
          <p:cNvSpPr txBox="1"/>
          <p:nvPr/>
        </p:nvSpPr>
        <p:spPr>
          <a:xfrm>
            <a:off x="2821099" y="192032"/>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Confidencialidad</a:t>
            </a:r>
            <a:endParaRPr lang="es-VE" sz="2667" dirty="0">
              <a:solidFill>
                <a:srgbClr val="92D050"/>
              </a:solidFill>
              <a:latin typeface="Arial Black" panose="020B0A04020102020204" pitchFamily="34" charset="0"/>
            </a:endParaRPr>
          </a:p>
        </p:txBody>
      </p:sp>
      <p:pic>
        <p:nvPicPr>
          <p:cNvPr id="3" name="Imagen 2"/>
          <p:cNvPicPr>
            <a:picLocks noChangeAspect="1"/>
          </p:cNvPicPr>
          <p:nvPr/>
        </p:nvPicPr>
        <p:blipFill>
          <a:blip r:embed="rId6"/>
          <a:stretch>
            <a:fillRect/>
          </a:stretch>
        </p:blipFill>
        <p:spPr>
          <a:xfrm>
            <a:off x="8212992" y="3937000"/>
            <a:ext cx="3975100" cy="2946400"/>
          </a:xfrm>
          <a:prstGeom prst="rect">
            <a:avLst/>
          </a:prstGeom>
        </p:spPr>
      </p:pic>
      <p:sp>
        <p:nvSpPr>
          <p:cNvPr id="12" name="CuadroTexto 11"/>
          <p:cNvSpPr txBox="1"/>
          <p:nvPr/>
        </p:nvSpPr>
        <p:spPr>
          <a:xfrm>
            <a:off x="254000" y="2750885"/>
            <a:ext cx="7498921" cy="4031104"/>
          </a:xfrm>
          <a:prstGeom prst="rect">
            <a:avLst/>
          </a:prstGeom>
          <a:noFill/>
        </p:spPr>
        <p:txBody>
          <a:bodyPr wrap="square" rtlCol="0">
            <a:spAutoFit/>
          </a:bodyPr>
          <a:lstStyle/>
          <a:p>
            <a:pPr marL="304815" indent="-304815" algn="just" defTabSz="609630">
              <a:buFont typeface="Arial" panose="020B0604020202020204" pitchFamily="34" charset="0"/>
              <a:buChar char="•"/>
            </a:pPr>
            <a:r>
              <a:rPr lang="es-ES" sz="2133" b="1" dirty="0">
                <a:solidFill>
                  <a:prstClr val="white"/>
                </a:solidFill>
                <a:latin typeface="Arial" panose="020B0604020202020204" pitchFamily="34" charset="0"/>
                <a:cs typeface="Arial" panose="020B0604020202020204" pitchFamily="34" charset="0"/>
              </a:rPr>
              <a:t>Secreta: </a:t>
            </a:r>
            <a:r>
              <a:rPr lang="es-ES" sz="2133" dirty="0">
                <a:solidFill>
                  <a:prstClr val="white"/>
                </a:solidFill>
                <a:latin typeface="Arial" panose="020B0604020202020204" pitchFamily="34" charset="0"/>
                <a:cs typeface="Arial" panose="020B0604020202020204" pitchFamily="34" charset="0"/>
              </a:rPr>
              <a:t>Es aquella información la cuál puede generar severos daños a la organización si se publica. </a:t>
            </a:r>
          </a:p>
          <a:p>
            <a:pPr marL="304815" indent="-304815" algn="just" defTabSz="609630">
              <a:buFont typeface="Arial" panose="020B0604020202020204" pitchFamily="34" charset="0"/>
              <a:buChar char="•"/>
            </a:pPr>
            <a:r>
              <a:rPr lang="es-ES" sz="2133" b="1" dirty="0">
                <a:solidFill>
                  <a:prstClr val="white"/>
                </a:solidFill>
                <a:latin typeface="Arial" panose="020B0604020202020204" pitchFamily="34" charset="0"/>
                <a:cs typeface="Arial" panose="020B0604020202020204" pitchFamily="34" charset="0"/>
              </a:rPr>
              <a:t>Confidencial: </a:t>
            </a:r>
            <a:r>
              <a:rPr lang="es-ES" sz="2133" dirty="0">
                <a:solidFill>
                  <a:prstClr val="white"/>
                </a:solidFill>
                <a:latin typeface="Arial" panose="020B0604020202020204" pitchFamily="34" charset="0"/>
                <a:cs typeface="Arial" panose="020B0604020202020204" pitchFamily="34" charset="0"/>
              </a:rPr>
              <a:t>Se refiere a un nivel incrementado en la seguridad, es decir, puede perjudicar a la organización si se publica.</a:t>
            </a:r>
          </a:p>
          <a:p>
            <a:pPr marL="304815" indent="-304815" algn="just" defTabSz="609630">
              <a:buFont typeface="Arial" panose="020B0604020202020204" pitchFamily="34" charset="0"/>
              <a:buChar char="•"/>
            </a:pPr>
            <a:r>
              <a:rPr lang="es-ES" sz="2133" b="1" dirty="0">
                <a:solidFill>
                  <a:prstClr val="white"/>
                </a:solidFill>
                <a:latin typeface="Arial" panose="020B0604020202020204" pitchFamily="34" charset="0"/>
                <a:cs typeface="Arial" panose="020B0604020202020204" pitchFamily="34" charset="0"/>
              </a:rPr>
              <a:t>Restringido: </a:t>
            </a:r>
            <a:r>
              <a:rPr lang="es-ES" sz="2133" dirty="0">
                <a:solidFill>
                  <a:prstClr val="white"/>
                </a:solidFill>
                <a:latin typeface="Arial" panose="020B0604020202020204" pitchFamily="34" charset="0"/>
                <a:cs typeface="Arial" panose="020B0604020202020204" pitchFamily="34" charset="0"/>
              </a:rPr>
              <a:t>Se refiere a niveles intermedios de confidencialidad, es decir puede producir efectos negativos si está disponible a todo público.</a:t>
            </a:r>
          </a:p>
          <a:p>
            <a:pPr marL="304815" indent="-304815" algn="just" defTabSz="609630">
              <a:buFont typeface="Arial" panose="020B0604020202020204" pitchFamily="34" charset="0"/>
              <a:buChar char="•"/>
            </a:pPr>
            <a:r>
              <a:rPr lang="es-ES" sz="2133" b="1" dirty="0">
                <a:solidFill>
                  <a:prstClr val="white"/>
                </a:solidFill>
                <a:latin typeface="Arial" panose="020B0604020202020204" pitchFamily="34" charset="0"/>
                <a:cs typeface="Arial" panose="020B0604020202020204" pitchFamily="34" charset="0"/>
              </a:rPr>
              <a:t>Uso interno: </a:t>
            </a:r>
            <a:r>
              <a:rPr lang="es-ES" sz="2133" dirty="0">
                <a:solidFill>
                  <a:prstClr val="white"/>
                </a:solidFill>
                <a:latin typeface="Arial" panose="020B0604020202020204" pitchFamily="34" charset="0"/>
                <a:cs typeface="Arial" panose="020B0604020202020204" pitchFamily="34" charset="0"/>
              </a:rPr>
              <a:t>Es aquella información de bajo nivel de confidencialidad.</a:t>
            </a:r>
          </a:p>
          <a:p>
            <a:pPr marL="304815" indent="-304815" algn="just" defTabSz="609630">
              <a:buFont typeface="Arial" panose="020B0604020202020204" pitchFamily="34" charset="0"/>
              <a:buChar char="•"/>
            </a:pPr>
            <a:r>
              <a:rPr lang="es-ES" sz="2133" b="1" dirty="0">
                <a:solidFill>
                  <a:prstClr val="white"/>
                </a:solidFill>
                <a:latin typeface="Arial" panose="020B0604020202020204" pitchFamily="34" charset="0"/>
                <a:cs typeface="Arial" panose="020B0604020202020204" pitchFamily="34" charset="0"/>
              </a:rPr>
              <a:t>Público</a:t>
            </a:r>
            <a:r>
              <a:rPr lang="es-ES" sz="2133" dirty="0">
                <a:solidFill>
                  <a:prstClr val="white"/>
                </a:solidFill>
                <a:latin typeface="Arial" panose="020B0604020202020204" pitchFamily="34" charset="0"/>
                <a:cs typeface="Arial" panose="020B0604020202020204" pitchFamily="34" charset="0"/>
              </a:rPr>
              <a:t>: No contiene ningún nivel de confidencialidad, por lo tanto todas las personas pueden ver la información. </a:t>
            </a:r>
          </a:p>
        </p:txBody>
      </p:sp>
      <p:sp>
        <p:nvSpPr>
          <p:cNvPr id="14" name="CuadroTexto 13"/>
          <p:cNvSpPr txBox="1"/>
          <p:nvPr/>
        </p:nvSpPr>
        <p:spPr>
          <a:xfrm>
            <a:off x="4015184" y="2043741"/>
            <a:ext cx="5638800" cy="533736"/>
          </a:xfrm>
          <a:prstGeom prst="rect">
            <a:avLst/>
          </a:prstGeom>
          <a:noFill/>
        </p:spPr>
        <p:txBody>
          <a:bodyPr wrap="square" rtlCol="0">
            <a:spAutoFit/>
          </a:bodyPr>
          <a:lstStyle/>
          <a:p>
            <a:pPr algn="ctr" defTabSz="609630">
              <a:lnSpc>
                <a:spcPct val="150000"/>
              </a:lnSpc>
            </a:pPr>
            <a:r>
              <a:rPr lang="es-ES" sz="2133" dirty="0">
                <a:solidFill>
                  <a:prstClr val="white"/>
                </a:solidFill>
                <a:latin typeface="Arial Black" panose="020B0A04020102020204" pitchFamily="34" charset="0"/>
                <a:cs typeface="Arial" panose="020B0604020202020204" pitchFamily="34" charset="0"/>
              </a:rPr>
              <a:t>Clasificación de la Información: </a:t>
            </a:r>
            <a:endParaRPr lang="es-VE" sz="2133" dirty="0">
              <a:solidFill>
                <a:prstClr val="white"/>
              </a:solidFill>
              <a:latin typeface="Arial Black" panose="020B0A04020102020204" pitchFamily="34" charset="0"/>
              <a:cs typeface="Arial" panose="020B0604020202020204" pitchFamily="34" charset="0"/>
            </a:endParaRPr>
          </a:p>
        </p:txBody>
      </p:sp>
      <p:pic>
        <p:nvPicPr>
          <p:cNvPr id="11" name="Imagen 10"/>
          <p:cNvPicPr>
            <a:picLocks noChangeAspect="1"/>
          </p:cNvPicPr>
          <p:nvPr/>
        </p:nvPicPr>
        <p:blipFill rotWithShape="1">
          <a:blip r:embed="rId7"/>
          <a:srcRect l="7556" t="18571" r="7556" b="27144"/>
          <a:stretch/>
        </p:blipFill>
        <p:spPr>
          <a:xfrm rot="19681748">
            <a:off x="1685881" y="2109228"/>
            <a:ext cx="8609399" cy="2722885"/>
          </a:xfrm>
          <a:prstGeom prst="rect">
            <a:avLst/>
          </a:prstGeom>
        </p:spPr>
      </p:pic>
    </p:spTree>
    <p:extLst>
      <p:ext uri="{BB962C8B-B14F-4D97-AF65-F5344CB8AC3E}">
        <p14:creationId xmlns:p14="http://schemas.microsoft.com/office/powerpoint/2010/main" val="53961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sp>
        <p:nvSpPr>
          <p:cNvPr id="7" name="CuadroTexto 6"/>
          <p:cNvSpPr txBox="1"/>
          <p:nvPr/>
        </p:nvSpPr>
        <p:spPr>
          <a:xfrm>
            <a:off x="484299" y="719253"/>
            <a:ext cx="2997200" cy="533736"/>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Identidad: </a:t>
            </a:r>
            <a:endParaRPr lang="es-VE" sz="2133" dirty="0">
              <a:solidFill>
                <a:prstClr val="white"/>
              </a:solidFill>
              <a:latin typeface="Arial Black" panose="020B0A04020102020204" pitchFamily="34" charset="0"/>
              <a:cs typeface="Arial" panose="020B0604020202020204" pitchFamily="34" charset="0"/>
            </a:endParaRPr>
          </a:p>
        </p:txBody>
      </p:sp>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202620" y="1412599"/>
            <a:ext cx="8280980" cy="2061718"/>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Son los rasgos de caracterización del sujeto o a la sociedad frente a los demás.</a:t>
            </a:r>
          </a:p>
          <a:p>
            <a:pPr algn="just" defTabSz="609630"/>
            <a:endParaRPr lang="es-ES" sz="2133" dirty="0">
              <a:solidFill>
                <a:prstClr val="white"/>
              </a:solidFill>
              <a:latin typeface="Arial" panose="020B0604020202020204" pitchFamily="34" charset="0"/>
              <a:cs typeface="Arial" panose="020B0604020202020204" pitchFamily="34" charset="0"/>
            </a:endParaRPr>
          </a:p>
          <a:p>
            <a:pPr algn="just" defTabSz="609630"/>
            <a:r>
              <a:rPr lang="es-ES" sz="2133" dirty="0">
                <a:solidFill>
                  <a:prstClr val="white"/>
                </a:solidFill>
                <a:latin typeface="Arial" panose="020B0604020202020204" pitchFamily="34" charset="0"/>
                <a:cs typeface="Arial" panose="020B0604020202020204" pitchFamily="34" charset="0"/>
              </a:rPr>
              <a:t>En informática es una cantidad de datos proporcionados en la red, es la identidad online en el ciberespacio, suministrada por una organización o individuo, a través de dispositivos electrónicos. </a:t>
            </a:r>
            <a:endParaRPr lang="es-VE" sz="2133" dirty="0">
              <a:solidFill>
                <a:prstClr val="white"/>
              </a:solidFill>
              <a:latin typeface="Arial" panose="020B0604020202020204" pitchFamily="34" charset="0"/>
              <a:cs typeface="Arial" panose="020B0604020202020204" pitchFamily="34" charset="0"/>
            </a:endParaRPr>
          </a:p>
        </p:txBody>
      </p:sp>
      <p:sp>
        <p:nvSpPr>
          <p:cNvPr id="11" name="CuadroTexto 10"/>
          <p:cNvSpPr txBox="1"/>
          <p:nvPr/>
        </p:nvSpPr>
        <p:spPr>
          <a:xfrm>
            <a:off x="5724391" y="3481303"/>
            <a:ext cx="4833329" cy="420564"/>
          </a:xfrm>
          <a:prstGeom prst="rect">
            <a:avLst/>
          </a:prstGeom>
          <a:noFill/>
        </p:spPr>
        <p:txBody>
          <a:bodyPr wrap="square" rtlCol="0">
            <a:spAutoFit/>
          </a:bodyPr>
          <a:lstStyle/>
          <a:p>
            <a:pPr defTabSz="609630"/>
            <a:r>
              <a:rPr lang="es-ES" sz="2133" dirty="0">
                <a:solidFill>
                  <a:prstClr val="white"/>
                </a:solidFill>
                <a:latin typeface="Arial Black" panose="020B0A04020102020204" pitchFamily="34" charset="0"/>
              </a:rPr>
              <a:t>Autenticación: </a:t>
            </a:r>
            <a:r>
              <a:rPr lang="es-ES" sz="1200" dirty="0">
                <a:solidFill>
                  <a:prstClr val="black"/>
                </a:solidFill>
                <a:latin typeface="Calibri"/>
              </a:rPr>
              <a:t>: </a:t>
            </a:r>
            <a:endParaRPr lang="es-VE" sz="1200" dirty="0">
              <a:solidFill>
                <a:prstClr val="black"/>
              </a:solidFill>
              <a:latin typeface="Calibri"/>
            </a:endParaRPr>
          </a:p>
        </p:txBody>
      </p:sp>
      <p:sp>
        <p:nvSpPr>
          <p:cNvPr id="13" name="CuadroTexto 12"/>
          <p:cNvSpPr txBox="1"/>
          <p:nvPr/>
        </p:nvSpPr>
        <p:spPr>
          <a:xfrm>
            <a:off x="2835765" y="354459"/>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Identidad</a:t>
            </a:r>
            <a:endParaRPr lang="es-VE" sz="2667" dirty="0">
              <a:solidFill>
                <a:srgbClr val="92D050"/>
              </a:solidFill>
              <a:latin typeface="Arial Black" panose="020B0A04020102020204" pitchFamily="34" charset="0"/>
            </a:endParaRPr>
          </a:p>
        </p:txBody>
      </p:sp>
      <p:sp>
        <p:nvSpPr>
          <p:cNvPr id="12" name="CuadroTexto 11"/>
          <p:cNvSpPr txBox="1"/>
          <p:nvPr/>
        </p:nvSpPr>
        <p:spPr>
          <a:xfrm>
            <a:off x="4343110" y="3951008"/>
            <a:ext cx="7584576" cy="2061718"/>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Es la propiedad que permite identificarse, permitiendo de esa forma que el usuario tenga acceso a los recursos, demostrando ser quien dice ser. </a:t>
            </a:r>
          </a:p>
          <a:p>
            <a:pPr algn="just" defTabSz="609630"/>
            <a:r>
              <a:rPr lang="es-ES" sz="2133" dirty="0">
                <a:solidFill>
                  <a:prstClr val="white"/>
                </a:solidFill>
                <a:latin typeface="Arial" panose="020B0604020202020204" pitchFamily="34" charset="0"/>
                <a:cs typeface="Arial" panose="020B0604020202020204" pitchFamily="34" charset="0"/>
              </a:rPr>
              <a:t>Este proceso se puede llevar a cabo, a través de usuario y contraseña, huella digital, por voz, escaneo facial, de retina, entre otros. </a:t>
            </a:r>
            <a:endParaRPr lang="es-VE" sz="2133" dirty="0">
              <a:solidFill>
                <a:prstClr val="white"/>
              </a:solidFill>
              <a:latin typeface="Calibri"/>
            </a:endParaRPr>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535" y="1269907"/>
            <a:ext cx="3140565" cy="2032463"/>
          </a:xfrm>
          <a:prstGeom prst="rect">
            <a:avLst/>
          </a:prstGeom>
        </p:spPr>
      </p:pic>
      <p:pic>
        <p:nvPicPr>
          <p:cNvPr id="5" name="Imagen 4"/>
          <p:cNvPicPr>
            <a:picLocks noChangeAspect="1"/>
          </p:cNvPicPr>
          <p:nvPr/>
        </p:nvPicPr>
        <p:blipFill>
          <a:blip r:embed="rId7"/>
          <a:stretch>
            <a:fillRect/>
          </a:stretch>
        </p:blipFill>
        <p:spPr>
          <a:xfrm>
            <a:off x="216042" y="3838923"/>
            <a:ext cx="3810000" cy="2369708"/>
          </a:xfrm>
          <a:prstGeom prst="rect">
            <a:avLst/>
          </a:prstGeom>
        </p:spPr>
      </p:pic>
      <p:sp>
        <p:nvSpPr>
          <p:cNvPr id="14" name="CuadroTexto 13"/>
          <p:cNvSpPr txBox="1"/>
          <p:nvPr/>
        </p:nvSpPr>
        <p:spPr>
          <a:xfrm>
            <a:off x="5788912" y="6038522"/>
            <a:ext cx="6071245" cy="748795"/>
          </a:xfrm>
          <a:prstGeom prst="rect">
            <a:avLst/>
          </a:prstGeom>
          <a:noFill/>
        </p:spPr>
        <p:txBody>
          <a:bodyPr wrap="square" rtlCol="0">
            <a:spAutoFit/>
          </a:bodyPr>
          <a:lstStyle/>
          <a:p>
            <a:pPr defTabSz="609630"/>
            <a:r>
              <a:rPr lang="es-ES" sz="2133" dirty="0">
                <a:solidFill>
                  <a:prstClr val="white"/>
                </a:solidFill>
                <a:latin typeface="Arial" panose="020B0604020202020204" pitchFamily="34" charset="0"/>
                <a:cs typeface="Arial" panose="020B0604020202020204" pitchFamily="34" charset="0"/>
              </a:rPr>
              <a:t>EL USUARIO Y CONTRASEÑA SON DE USO:</a:t>
            </a:r>
          </a:p>
          <a:p>
            <a:pPr defTabSz="609630"/>
            <a:r>
              <a:rPr lang="es-ES" sz="2133" dirty="0">
                <a:solidFill>
                  <a:prstClr val="white"/>
                </a:solidFill>
                <a:latin typeface="Arial Black" panose="020B0A04020102020204" pitchFamily="34" charset="0"/>
              </a:rPr>
              <a:t>“PERSONAL E INSTRAFERIBLES” </a:t>
            </a:r>
            <a:r>
              <a:rPr lang="es-ES" sz="1200" dirty="0">
                <a:solidFill>
                  <a:prstClr val="black"/>
                </a:solidFill>
                <a:latin typeface="Calibri"/>
              </a:rPr>
              <a:t>: </a:t>
            </a:r>
            <a:endParaRPr lang="es-VE" sz="1200" dirty="0">
              <a:solidFill>
                <a:prstClr val="black"/>
              </a:solidFill>
              <a:latin typeface="Calibri"/>
            </a:endParaRPr>
          </a:p>
        </p:txBody>
      </p:sp>
    </p:spTree>
    <p:extLst>
      <p:ext uri="{BB962C8B-B14F-4D97-AF65-F5344CB8AC3E}">
        <p14:creationId xmlns:p14="http://schemas.microsoft.com/office/powerpoint/2010/main" val="155815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15" name="Picture 9"/>
          <p:cNvPicPr>
            <a:picLocks noChangeAspect="1"/>
          </p:cNvPicPr>
          <p:nvPr/>
        </p:nvPicPr>
        <p:blipFill rotWithShape="1">
          <a:blip r:embed="rId4"/>
          <a:srcRect l="98942"/>
          <a:stretch/>
        </p:blipFill>
        <p:spPr>
          <a:xfrm>
            <a:off x="11950605" y="0"/>
            <a:ext cx="236557" cy="6858000"/>
          </a:xfrm>
          <a:prstGeom prst="rect">
            <a:avLst/>
          </a:prstGeom>
        </p:spPr>
      </p:pic>
      <p:sp>
        <p:nvSpPr>
          <p:cNvPr id="17" name="CuadroTexto 16"/>
          <p:cNvSpPr txBox="1"/>
          <p:nvPr/>
        </p:nvSpPr>
        <p:spPr>
          <a:xfrm>
            <a:off x="890699" y="254000"/>
            <a:ext cx="9144000" cy="502766"/>
          </a:xfrm>
          <a:prstGeom prst="rect">
            <a:avLst/>
          </a:prstGeom>
          <a:noFill/>
        </p:spPr>
        <p:txBody>
          <a:bodyPr wrap="square" rtlCol="0">
            <a:spAutoFit/>
          </a:bodyPr>
          <a:lstStyle/>
          <a:p>
            <a:pPr defTabSz="609630"/>
            <a:r>
              <a:rPr lang="es-ES" sz="2667" dirty="0">
                <a:solidFill>
                  <a:srgbClr val="1F497D"/>
                </a:solidFill>
                <a:latin typeface="Arial Black" panose="020B0A04020102020204" pitchFamily="34" charset="0"/>
              </a:rPr>
              <a:t>Política de Contraseñas </a:t>
            </a:r>
            <a:endParaRPr lang="es-VE" sz="2667" dirty="0">
              <a:solidFill>
                <a:srgbClr val="1F497D"/>
              </a:solidFill>
              <a:latin typeface="Arial Black" panose="020B0A04020102020204" pitchFamily="34" charset="0"/>
            </a:endParaRPr>
          </a:p>
        </p:txBody>
      </p:sp>
      <p:sp>
        <p:nvSpPr>
          <p:cNvPr id="18" name="CuadroTexto 17"/>
          <p:cNvSpPr txBox="1"/>
          <p:nvPr/>
        </p:nvSpPr>
        <p:spPr>
          <a:xfrm>
            <a:off x="1262104" y="797036"/>
            <a:ext cx="6119701" cy="533736"/>
          </a:xfrm>
          <a:prstGeom prst="rect">
            <a:avLst/>
          </a:prstGeom>
          <a:noFill/>
        </p:spPr>
        <p:txBody>
          <a:bodyPr wrap="square" rtlCol="0">
            <a:spAutoFit/>
          </a:bodyPr>
          <a:lstStyle/>
          <a:p>
            <a:pPr defTabSz="609630">
              <a:lnSpc>
                <a:spcPct val="150000"/>
              </a:lnSpc>
            </a:pPr>
            <a:r>
              <a:rPr lang="es-ES" sz="2133" dirty="0">
                <a:solidFill>
                  <a:prstClr val="black"/>
                </a:solidFill>
                <a:latin typeface="Arial Black" panose="020B0A04020102020204" pitchFamily="34" charset="0"/>
                <a:cs typeface="Arial" panose="020B0604020202020204" pitchFamily="34" charset="0"/>
              </a:rPr>
              <a:t>Política de contraseñas de la empresa</a:t>
            </a:r>
            <a:r>
              <a:rPr lang="es-ES" sz="2133" dirty="0">
                <a:solidFill>
                  <a:prstClr val="white"/>
                </a:solidFill>
                <a:latin typeface="Arial Black" panose="020B0A04020102020204" pitchFamily="34" charset="0"/>
                <a:cs typeface="Arial" panose="020B0604020202020204" pitchFamily="34" charset="0"/>
              </a:rPr>
              <a:t>:  </a:t>
            </a:r>
            <a:endParaRPr lang="es-VE" sz="2133" dirty="0">
              <a:solidFill>
                <a:prstClr val="white"/>
              </a:solidFill>
              <a:latin typeface="Arial Black" panose="020B0A04020102020204" pitchFamily="34" charset="0"/>
              <a:cs typeface="Arial" panose="020B0604020202020204" pitchFamily="34" charset="0"/>
            </a:endParaRPr>
          </a:p>
        </p:txBody>
      </p:sp>
      <p:sp>
        <p:nvSpPr>
          <p:cNvPr id="19" name="CuadroTexto 18"/>
          <p:cNvSpPr txBox="1"/>
          <p:nvPr/>
        </p:nvSpPr>
        <p:spPr>
          <a:xfrm>
            <a:off x="254000" y="1454461"/>
            <a:ext cx="8026400" cy="2718180"/>
          </a:xfrm>
          <a:prstGeom prst="rect">
            <a:avLst/>
          </a:prstGeom>
          <a:noFill/>
        </p:spPr>
        <p:txBody>
          <a:bodyPr wrap="square" rtlCol="0">
            <a:spAutoFit/>
          </a:bodyPr>
          <a:lstStyle/>
          <a:p>
            <a:pPr marL="304815" indent="-304815" algn="just" defTabSz="609630">
              <a:buFont typeface="Arial" panose="020B0604020202020204" pitchFamily="34" charset="0"/>
              <a:buChar char="•"/>
            </a:pPr>
            <a:r>
              <a:rPr lang="es-ES" sz="2133" b="1" dirty="0">
                <a:solidFill>
                  <a:prstClr val="black"/>
                </a:solidFill>
                <a:latin typeface="Arial" panose="020B0604020202020204" pitchFamily="34" charset="0"/>
                <a:cs typeface="Arial" panose="020B0604020202020204" pitchFamily="34" charset="0"/>
              </a:rPr>
              <a:t>Longitud: Debe tener 12 dígitos .</a:t>
            </a: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b="1" dirty="0">
                <a:solidFill>
                  <a:prstClr val="black"/>
                </a:solidFill>
                <a:latin typeface="Arial" panose="020B0604020202020204" pitchFamily="34" charset="0"/>
                <a:cs typeface="Arial" panose="020B0604020202020204" pitchFamily="34" charset="0"/>
              </a:rPr>
              <a:t>Debe iniciar con letra. </a:t>
            </a: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b="1" dirty="0">
                <a:solidFill>
                  <a:prstClr val="black"/>
                </a:solidFill>
                <a:latin typeface="Arial" panose="020B0604020202020204" pitchFamily="34" charset="0"/>
                <a:cs typeface="Arial" panose="020B0604020202020204" pitchFamily="34" charset="0"/>
              </a:rPr>
              <a:t>Debe contener mayúsculas, minúsculas</a:t>
            </a:r>
            <a:r>
              <a:rPr lang="es-ES" sz="2133" dirty="0">
                <a:solidFill>
                  <a:prstClr val="black"/>
                </a:solidFill>
                <a:latin typeface="Arial" panose="020B0604020202020204" pitchFamily="34" charset="0"/>
                <a:cs typeface="Arial" panose="020B0604020202020204" pitchFamily="34" charset="0"/>
              </a:rPr>
              <a:t> </a:t>
            </a:r>
            <a:r>
              <a:rPr lang="es-ES" sz="2133" b="1" dirty="0">
                <a:solidFill>
                  <a:prstClr val="black"/>
                </a:solidFill>
                <a:latin typeface="Arial" panose="020B0604020202020204" pitchFamily="34" charset="0"/>
                <a:cs typeface="Arial" panose="020B0604020202020204" pitchFamily="34" charset="0"/>
              </a:rPr>
              <a:t>y caracteres  especiales. </a:t>
            </a: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b="1" dirty="0">
                <a:solidFill>
                  <a:prstClr val="black"/>
                </a:solidFill>
                <a:latin typeface="Arial" panose="020B0604020202020204" pitchFamily="34" charset="0"/>
                <a:cs typeface="Arial" panose="020B0604020202020204" pitchFamily="34" charset="0"/>
              </a:rPr>
              <a:t>No debe tener nombre, apellido,</a:t>
            </a:r>
            <a:r>
              <a:rPr lang="es-ES" sz="2133" dirty="0">
                <a:solidFill>
                  <a:prstClr val="black"/>
                </a:solidFill>
                <a:latin typeface="Arial" panose="020B0604020202020204" pitchFamily="34" charset="0"/>
                <a:cs typeface="Arial" panose="020B0604020202020204" pitchFamily="34" charset="0"/>
              </a:rPr>
              <a:t> </a:t>
            </a:r>
            <a:r>
              <a:rPr lang="es-ES" sz="2133" b="1" dirty="0">
                <a:solidFill>
                  <a:prstClr val="black"/>
                </a:solidFill>
                <a:latin typeface="Arial" panose="020B0604020202020204" pitchFamily="34" charset="0"/>
                <a:cs typeface="Arial" panose="020B0604020202020204" pitchFamily="34" charset="0"/>
              </a:rPr>
              <a:t>cédula, ni fecha de nacimiento del colaborador o usuario. </a:t>
            </a: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b="1" dirty="0">
                <a:solidFill>
                  <a:prstClr val="black"/>
                </a:solidFill>
                <a:latin typeface="Arial" panose="020B0604020202020204" pitchFamily="34" charset="0"/>
                <a:cs typeface="Arial" panose="020B0604020202020204" pitchFamily="34" charset="0"/>
              </a:rPr>
              <a:t>No se permite repetir cualquiera de las</a:t>
            </a:r>
            <a:r>
              <a:rPr lang="es-ES" sz="2133" dirty="0">
                <a:solidFill>
                  <a:prstClr val="black"/>
                </a:solidFill>
                <a:latin typeface="Arial" panose="020B0604020202020204" pitchFamily="34" charset="0"/>
                <a:cs typeface="Arial" panose="020B0604020202020204" pitchFamily="34" charset="0"/>
              </a:rPr>
              <a:t> </a:t>
            </a:r>
            <a:r>
              <a:rPr lang="es-ES" sz="2133" b="1" dirty="0">
                <a:solidFill>
                  <a:prstClr val="black"/>
                </a:solidFill>
                <a:latin typeface="Arial" panose="020B0604020202020204" pitchFamily="34" charset="0"/>
                <a:cs typeface="Arial" panose="020B0604020202020204" pitchFamily="34" charset="0"/>
              </a:rPr>
              <a:t>últimas 3 contraseñas. </a:t>
            </a:r>
            <a:endParaRPr lang="es-ES" sz="2133" dirty="0">
              <a:solidFill>
                <a:prstClr val="black"/>
              </a:solidFill>
              <a:latin typeface="Arial" panose="020B0604020202020204" pitchFamily="34" charset="0"/>
              <a:cs typeface="Arial" panose="020B0604020202020204" pitchFamily="34" charset="0"/>
            </a:endParaRPr>
          </a:p>
        </p:txBody>
      </p:sp>
      <p:sp>
        <p:nvSpPr>
          <p:cNvPr id="20" name="CuadroTexto 19"/>
          <p:cNvSpPr txBox="1"/>
          <p:nvPr/>
        </p:nvSpPr>
        <p:spPr>
          <a:xfrm>
            <a:off x="269631" y="4267816"/>
            <a:ext cx="7909169" cy="2389950"/>
          </a:xfrm>
          <a:prstGeom prst="rect">
            <a:avLst/>
          </a:prstGeom>
          <a:noFill/>
        </p:spPr>
        <p:txBody>
          <a:bodyPr wrap="square" rtlCol="0">
            <a:spAutoFit/>
          </a:bodyPr>
          <a:lstStyle/>
          <a:p>
            <a:pPr algn="just" defTabSz="609630"/>
            <a:r>
              <a:rPr lang="es-ES" sz="2133" b="1" dirty="0">
                <a:solidFill>
                  <a:prstClr val="black"/>
                </a:solidFill>
                <a:latin typeface="Arial" panose="020B0604020202020204" pitchFamily="34" charset="0"/>
                <a:cs typeface="Arial" panose="020B0604020202020204" pitchFamily="34" charset="0"/>
              </a:rPr>
              <a:t>“A quien madruga, Dios le ayuda”</a:t>
            </a:r>
          </a:p>
          <a:p>
            <a:pPr algn="just" defTabSz="609630"/>
            <a:r>
              <a:rPr lang="es-ES" sz="2133" b="1" dirty="0">
                <a:solidFill>
                  <a:prstClr val="black"/>
                </a:solidFill>
                <a:latin typeface="Arial" panose="020B0604020202020204" pitchFamily="34" charset="0"/>
                <a:cs typeface="Arial" panose="020B0604020202020204" pitchFamily="34" charset="0"/>
              </a:rPr>
              <a:t>Se seleccionan las letras: </a:t>
            </a:r>
            <a:r>
              <a:rPr lang="es-ES" sz="2133" b="1" dirty="0" err="1">
                <a:solidFill>
                  <a:prstClr val="black"/>
                </a:solidFill>
                <a:latin typeface="Arial" panose="020B0604020202020204" pitchFamily="34" charset="0"/>
                <a:cs typeface="Arial" panose="020B0604020202020204" pitchFamily="34" charset="0"/>
              </a:rPr>
              <a:t>aqmdla</a:t>
            </a:r>
            <a:endParaRPr lang="es-ES" sz="2133" b="1" dirty="0">
              <a:solidFill>
                <a:prstClr val="black"/>
              </a:solidFill>
              <a:latin typeface="Arial" panose="020B0604020202020204" pitchFamily="34" charset="0"/>
              <a:cs typeface="Arial" panose="020B0604020202020204" pitchFamily="34" charset="0"/>
            </a:endParaRPr>
          </a:p>
          <a:p>
            <a:pPr algn="just" defTabSz="609630"/>
            <a:r>
              <a:rPr lang="es-ES" sz="2133" b="1" dirty="0">
                <a:solidFill>
                  <a:prstClr val="black"/>
                </a:solidFill>
                <a:latin typeface="Arial" panose="020B0604020202020204" pitchFamily="34" charset="0"/>
                <a:cs typeface="Arial" panose="020B0604020202020204" pitchFamily="34" charset="0"/>
              </a:rPr>
              <a:t>Se escoge la que tendrá la mayúscula: </a:t>
            </a:r>
            <a:r>
              <a:rPr lang="es-ES" sz="2133" b="1" dirty="0" err="1">
                <a:solidFill>
                  <a:prstClr val="black"/>
                </a:solidFill>
                <a:latin typeface="Arial" panose="020B0604020202020204" pitchFamily="34" charset="0"/>
                <a:cs typeface="Arial" panose="020B0604020202020204" pitchFamily="34" charset="0"/>
              </a:rPr>
              <a:t>aQmDla</a:t>
            </a:r>
            <a:endParaRPr lang="es-ES" sz="2133" b="1" dirty="0">
              <a:solidFill>
                <a:prstClr val="black"/>
              </a:solidFill>
              <a:latin typeface="Arial" panose="020B0604020202020204" pitchFamily="34" charset="0"/>
              <a:cs typeface="Arial" panose="020B0604020202020204" pitchFamily="34" charset="0"/>
            </a:endParaRPr>
          </a:p>
          <a:p>
            <a:pPr algn="just" defTabSz="609630"/>
            <a:r>
              <a:rPr lang="es-ES" sz="2133" b="1" dirty="0">
                <a:solidFill>
                  <a:prstClr val="black"/>
                </a:solidFill>
                <a:latin typeface="Arial" panose="020B0604020202020204" pitchFamily="34" charset="0"/>
                <a:cs typeface="Arial" panose="020B0604020202020204" pitchFamily="34" charset="0"/>
              </a:rPr>
              <a:t>Se escoge un número de 7 cifras al azar y se le añade otro más al final: 1405810</a:t>
            </a:r>
            <a:r>
              <a:rPr lang="es-ES" sz="2133" dirty="0">
                <a:solidFill>
                  <a:prstClr val="black"/>
                </a:solidFill>
                <a:latin typeface="Arial" panose="020B0604020202020204" pitchFamily="34" charset="0"/>
                <a:cs typeface="Arial" panose="020B0604020202020204" pitchFamily="34" charset="0"/>
              </a:rPr>
              <a:t>7</a:t>
            </a:r>
          </a:p>
          <a:p>
            <a:pPr algn="just" defTabSz="609630"/>
            <a:r>
              <a:rPr lang="es-ES" sz="2133" b="1" dirty="0">
                <a:solidFill>
                  <a:prstClr val="black"/>
                </a:solidFill>
                <a:latin typeface="Arial" panose="020B0604020202020204" pitchFamily="34" charset="0"/>
                <a:cs typeface="Arial" panose="020B0604020202020204" pitchFamily="34" charset="0"/>
              </a:rPr>
              <a:t>Se eligen dos símbolos: !%</a:t>
            </a:r>
          </a:p>
          <a:p>
            <a:pPr algn="just" defTabSz="609630"/>
            <a:r>
              <a:rPr lang="es-ES" sz="2133" b="1" dirty="0">
                <a:solidFill>
                  <a:prstClr val="black"/>
                </a:solidFill>
                <a:latin typeface="Arial" panose="020B0604020202020204" pitchFamily="34" charset="0"/>
                <a:cs typeface="Arial" panose="020B0604020202020204" pitchFamily="34" charset="0"/>
              </a:rPr>
              <a:t>Quedando la clave: aQmDla14058107!%</a:t>
            </a:r>
          </a:p>
        </p:txBody>
      </p:sp>
      <p:pic>
        <p:nvPicPr>
          <p:cNvPr id="23" name="Imagen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813792" y="1737959"/>
            <a:ext cx="6858000" cy="3382083"/>
          </a:xfrm>
          <a:prstGeom prst="rect">
            <a:avLst/>
          </a:prstGeom>
        </p:spPr>
      </p:pic>
      <p:pic>
        <p:nvPicPr>
          <p:cNvPr id="10" name="Imagen 9"/>
          <p:cNvPicPr>
            <a:picLocks noChangeAspect="1"/>
          </p:cNvPicPr>
          <p:nvPr/>
        </p:nvPicPr>
        <p:blipFill>
          <a:blip r:embed="rId6"/>
          <a:stretch>
            <a:fillRect/>
          </a:stretch>
        </p:blipFill>
        <p:spPr>
          <a:xfrm>
            <a:off x="6773" y="0"/>
            <a:ext cx="8544977" cy="4184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2362202"/>
            <a:ext cx="16306800" cy="10987847"/>
          </a:xfrm>
          <a:prstGeom prst="rect">
            <a:avLst/>
          </a:prstGeom>
        </p:spPr>
      </p:pic>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4001" y="254001"/>
            <a:ext cx="636699" cy="636699"/>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1277601" y="5996646"/>
            <a:ext cx="636699" cy="636699"/>
          </a:xfrm>
          <a:prstGeom prst="rect">
            <a:avLst/>
          </a:prstGeom>
        </p:spPr>
      </p:pic>
      <p:sp>
        <p:nvSpPr>
          <p:cNvPr id="47" name="CuadroTexto 46"/>
          <p:cNvSpPr txBox="1"/>
          <p:nvPr/>
        </p:nvSpPr>
        <p:spPr>
          <a:xfrm>
            <a:off x="265289" y="1176105"/>
            <a:ext cx="4267200" cy="1897699"/>
          </a:xfrm>
          <a:prstGeom prst="rect">
            <a:avLst/>
          </a:prstGeom>
          <a:noFill/>
        </p:spPr>
        <p:txBody>
          <a:bodyPr wrap="square" rtlCol="0">
            <a:spAutoFit/>
          </a:bodyPr>
          <a:lstStyle/>
          <a:p>
            <a:pPr defTabSz="609630"/>
            <a:r>
              <a:rPr lang="es-ES" sz="2933" dirty="0">
                <a:solidFill>
                  <a:prstClr val="white"/>
                </a:solidFill>
                <a:latin typeface="Arial Black" panose="020B0A04020102020204" pitchFamily="34" charset="0"/>
              </a:rPr>
              <a:t>¿COMPARTIRIAS TU CEPILLO DE DIENTES CON UN COMPAÑERO?</a:t>
            </a:r>
            <a:endParaRPr lang="es-VE" sz="2933" dirty="0">
              <a:solidFill>
                <a:prstClr val="white"/>
              </a:solidFill>
              <a:latin typeface="Arial Black" panose="020B0A04020102020204" pitchFamily="34" charset="0"/>
            </a:endParaRPr>
          </a:p>
        </p:txBody>
      </p:sp>
      <p:sp>
        <p:nvSpPr>
          <p:cNvPr id="49" name="CuadroTexto 48"/>
          <p:cNvSpPr txBox="1"/>
          <p:nvPr/>
        </p:nvSpPr>
        <p:spPr>
          <a:xfrm>
            <a:off x="572350" y="5317488"/>
            <a:ext cx="9395637" cy="543675"/>
          </a:xfrm>
          <a:prstGeom prst="rect">
            <a:avLst/>
          </a:prstGeom>
          <a:noFill/>
        </p:spPr>
        <p:txBody>
          <a:bodyPr wrap="square" rtlCol="0">
            <a:spAutoFit/>
          </a:bodyPr>
          <a:lstStyle/>
          <a:p>
            <a:pPr defTabSz="609630"/>
            <a:r>
              <a:rPr lang="es-ES" sz="2933" dirty="0">
                <a:solidFill>
                  <a:prstClr val="white"/>
                </a:solidFill>
                <a:latin typeface="Arial Black" panose="020B0A04020102020204" pitchFamily="34" charset="0"/>
              </a:rPr>
              <a:t>… ENTONCES PARA QUÉ COMPARTES TU</a:t>
            </a:r>
            <a:endParaRPr lang="es-VE" sz="2933" dirty="0">
              <a:solidFill>
                <a:prstClr val="white"/>
              </a:solidFill>
              <a:latin typeface="Arial Black" panose="020B0A04020102020204" pitchFamily="34" charset="0"/>
            </a:endParaRPr>
          </a:p>
        </p:txBody>
      </p:sp>
      <p:sp>
        <p:nvSpPr>
          <p:cNvPr id="50" name="CuadroTexto 49"/>
          <p:cNvSpPr txBox="1"/>
          <p:nvPr/>
        </p:nvSpPr>
        <p:spPr>
          <a:xfrm>
            <a:off x="6096000" y="5751053"/>
            <a:ext cx="5362222" cy="913199"/>
          </a:xfrm>
          <a:prstGeom prst="rect">
            <a:avLst/>
          </a:prstGeom>
          <a:noFill/>
        </p:spPr>
        <p:txBody>
          <a:bodyPr wrap="square" rtlCol="0">
            <a:spAutoFit/>
          </a:bodyPr>
          <a:lstStyle/>
          <a:p>
            <a:pPr defTabSz="609630"/>
            <a:r>
              <a:rPr lang="es-ES" sz="5334" dirty="0">
                <a:solidFill>
                  <a:srgbClr val="FF0000"/>
                </a:solidFill>
                <a:latin typeface="Arial Black" panose="020B0A04020102020204" pitchFamily="34" charset="0"/>
              </a:rPr>
              <a:t>PASSWORD!</a:t>
            </a:r>
            <a:endParaRPr lang="es-VE" sz="5334" dirty="0">
              <a:solidFill>
                <a:srgbClr val="FF0000"/>
              </a:solidFill>
              <a:latin typeface="Arial Black" panose="020B0A04020102020204" pitchFamily="34" charset="0"/>
            </a:endParaRPr>
          </a:p>
        </p:txBody>
      </p:sp>
      <p:sp>
        <p:nvSpPr>
          <p:cNvPr id="10" name="CuadroTexto 9"/>
          <p:cNvSpPr txBox="1"/>
          <p:nvPr/>
        </p:nvSpPr>
        <p:spPr>
          <a:xfrm>
            <a:off x="8218311" y="3987801"/>
            <a:ext cx="1879600" cy="913199"/>
          </a:xfrm>
          <a:prstGeom prst="rect">
            <a:avLst/>
          </a:prstGeom>
          <a:noFill/>
        </p:spPr>
        <p:txBody>
          <a:bodyPr wrap="square" rtlCol="0">
            <a:spAutoFit/>
          </a:bodyPr>
          <a:lstStyle/>
          <a:p>
            <a:pPr defTabSz="609630"/>
            <a:r>
              <a:rPr lang="es-ES" sz="5334" dirty="0">
                <a:solidFill>
                  <a:srgbClr val="FF0000"/>
                </a:solidFill>
                <a:latin typeface="Arial Black" panose="020B0A04020102020204" pitchFamily="34" charset="0"/>
              </a:rPr>
              <a:t>NO?</a:t>
            </a:r>
            <a:endParaRPr lang="es-VE" sz="5334" dirty="0">
              <a:solidFill>
                <a:srgbClr val="FF0000"/>
              </a:solidFill>
              <a:latin typeface="Arial Black" panose="020B0A04020102020204" pitchFamily="34" charset="0"/>
            </a:endParaRPr>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84434">
            <a:off x="3942141" y="1171742"/>
            <a:ext cx="5831719" cy="3919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n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43" y="1416323"/>
            <a:ext cx="5102578" cy="3371579"/>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4001" y="254001"/>
            <a:ext cx="636699" cy="636699"/>
          </a:xfrm>
          <a:prstGeom prst="rect">
            <a:avLst/>
          </a:prstGeom>
        </p:spPr>
      </p:pic>
      <p:pic>
        <p:nvPicPr>
          <p:cNvPr id="36"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77601" y="5969001"/>
            <a:ext cx="636699" cy="636699"/>
          </a:xfrm>
          <a:prstGeom prst="rect">
            <a:avLst/>
          </a:prstGeom>
        </p:spPr>
      </p:pic>
      <p:sp>
        <p:nvSpPr>
          <p:cNvPr id="38" name="CuadroTexto 37"/>
          <p:cNvSpPr txBox="1"/>
          <p:nvPr/>
        </p:nvSpPr>
        <p:spPr>
          <a:xfrm>
            <a:off x="740157" y="572350"/>
            <a:ext cx="11440555" cy="502766"/>
          </a:xfrm>
          <a:prstGeom prst="rect">
            <a:avLst/>
          </a:prstGeom>
          <a:noFill/>
        </p:spPr>
        <p:txBody>
          <a:bodyPr wrap="square" rtlCol="0">
            <a:spAutoFit/>
          </a:bodyPr>
          <a:lstStyle/>
          <a:p>
            <a:pPr defTabSz="609630"/>
            <a:r>
              <a:rPr lang="es-ES" sz="2667" dirty="0">
                <a:solidFill>
                  <a:srgbClr val="1F497D"/>
                </a:solidFill>
                <a:latin typeface="Arial Black" panose="020B0A04020102020204" pitchFamily="34" charset="0"/>
              </a:rPr>
              <a:t>En caso de Olvidar, Extraviar o Querer cambiar su Clave</a:t>
            </a:r>
            <a:endParaRPr lang="es-VE" sz="2667" dirty="0">
              <a:solidFill>
                <a:srgbClr val="1F497D"/>
              </a:solidFill>
              <a:latin typeface="Arial Black" panose="020B0A04020102020204" pitchFamily="34" charset="0"/>
            </a:endParaRPr>
          </a:p>
        </p:txBody>
      </p:sp>
      <p:pic>
        <p:nvPicPr>
          <p:cNvPr id="40" name="Imagen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4045" y="1549401"/>
            <a:ext cx="5023555" cy="3238500"/>
          </a:xfrm>
          <a:prstGeom prst="rect">
            <a:avLst/>
          </a:prstGeom>
        </p:spPr>
      </p:pic>
      <p:pic>
        <p:nvPicPr>
          <p:cNvPr id="42" name="Imagen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8232" y="2616201"/>
            <a:ext cx="6371625" cy="3822975"/>
          </a:xfrm>
          <a:prstGeom prst="rect">
            <a:avLst/>
          </a:prstGeom>
        </p:spPr>
      </p:pic>
    </p:spTree>
    <p:extLst>
      <p:ext uri="{BB962C8B-B14F-4D97-AF65-F5344CB8AC3E}">
        <p14:creationId xmlns:p14="http://schemas.microsoft.com/office/powerpoint/2010/main" val="175313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sp>
        <p:nvSpPr>
          <p:cNvPr id="7" name="CuadroTexto 6"/>
          <p:cNvSpPr txBox="1"/>
          <p:nvPr/>
        </p:nvSpPr>
        <p:spPr>
          <a:xfrm>
            <a:off x="572350" y="471256"/>
            <a:ext cx="8456501" cy="1016304"/>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LEY ESPECIAL CONTRA LOS DELITOS INFORMÁTICOS</a:t>
            </a:r>
          </a:p>
          <a:p>
            <a:pPr defTabSz="609630">
              <a:lnSpc>
                <a:spcPct val="150000"/>
              </a:lnSpc>
            </a:pPr>
            <a:r>
              <a:rPr lang="es-ES" sz="2133" dirty="0">
                <a:solidFill>
                  <a:prstClr val="white"/>
                </a:solidFill>
                <a:latin typeface="Arial" panose="020B0604020202020204" pitchFamily="34" charset="0"/>
                <a:cs typeface="Arial" panose="020B0604020202020204" pitchFamily="34" charset="0"/>
              </a:rPr>
              <a:t>Gaceta Oficial N° 37.313 del 30 de octubre de 2001</a:t>
            </a:r>
          </a:p>
        </p:txBody>
      </p:sp>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441965" y="1636459"/>
            <a:ext cx="11107979" cy="1733488"/>
          </a:xfrm>
          <a:prstGeom prst="rect">
            <a:avLst/>
          </a:prstGeom>
          <a:noFill/>
        </p:spPr>
        <p:txBody>
          <a:bodyPr wrap="square" rtlCol="0">
            <a:spAutoFit/>
          </a:bodyPr>
          <a:lstStyle/>
          <a:p>
            <a:pPr algn="just" defTabSz="609630"/>
            <a:r>
              <a:rPr lang="es-ES" sz="2133" b="1" dirty="0">
                <a:solidFill>
                  <a:prstClr val="white"/>
                </a:solidFill>
                <a:latin typeface="Arial" panose="020B0604020202020204" pitchFamily="34" charset="0"/>
                <a:cs typeface="Arial" panose="020B0604020202020204" pitchFamily="34" charset="0"/>
              </a:rPr>
              <a:t>Artículo 1: Objeto de la Ley. </a:t>
            </a:r>
            <a:r>
              <a:rPr lang="es-ES_tradnl" altLang="es-VE" sz="2133" b="1" dirty="0">
                <a:solidFill>
                  <a:prstClr val="white"/>
                </a:solidFill>
                <a:latin typeface="Arial" panose="020B0604020202020204" pitchFamily="34" charset="0"/>
                <a:cs typeface="Arial" panose="020B0604020202020204" pitchFamily="34" charset="0"/>
              </a:rPr>
              <a:t>La presente Ley tiene por objeto la protección integral de los sistemas que utilicen tecnologías de información, así como la prevención y sanción de los delitos cometidos contra tales sistemas o cualesquiera de sus componentes, o de los cometidos mediante el uso de dichas tecnologías, en los términos previstos en esta Ley. </a:t>
            </a:r>
          </a:p>
        </p:txBody>
      </p:sp>
      <p:sp>
        <p:nvSpPr>
          <p:cNvPr id="13" name="CuadroTexto 12"/>
          <p:cNvSpPr txBox="1"/>
          <p:nvPr/>
        </p:nvSpPr>
        <p:spPr>
          <a:xfrm>
            <a:off x="2821099" y="127635"/>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Bases Legales</a:t>
            </a:r>
            <a:endParaRPr lang="es-VE" sz="2667" dirty="0">
              <a:solidFill>
                <a:srgbClr val="92D050"/>
              </a:solidFill>
              <a:latin typeface="Arial Black" panose="020B0A04020102020204" pitchFamily="34" charset="0"/>
            </a:endParaRPr>
          </a:p>
        </p:txBody>
      </p:sp>
      <p:sp>
        <p:nvSpPr>
          <p:cNvPr id="12" name="CuadroTexto 11"/>
          <p:cNvSpPr txBox="1"/>
          <p:nvPr/>
        </p:nvSpPr>
        <p:spPr>
          <a:xfrm>
            <a:off x="583638" y="3516265"/>
            <a:ext cx="11381461" cy="1518493"/>
          </a:xfrm>
          <a:prstGeom prst="rect">
            <a:avLst/>
          </a:prstGeom>
          <a:noFill/>
        </p:spPr>
        <p:txBody>
          <a:bodyPr wrap="square" rtlCol="0">
            <a:spAutoFit/>
          </a:bodyPr>
          <a:lstStyle/>
          <a:p>
            <a:pPr algn="ctr" defTabSz="609630">
              <a:lnSpc>
                <a:spcPct val="150000"/>
              </a:lnSpc>
            </a:pPr>
            <a:r>
              <a:rPr lang="es-ES" sz="2133" dirty="0">
                <a:solidFill>
                  <a:prstClr val="white"/>
                </a:solidFill>
                <a:latin typeface="Arial Black" panose="020B0A04020102020204" pitchFamily="34" charset="0"/>
                <a:cs typeface="Arial" panose="020B0604020202020204" pitchFamily="34" charset="0"/>
              </a:rPr>
              <a:t>TÍTULO II DE LOS DELITOS</a:t>
            </a:r>
          </a:p>
          <a:p>
            <a:pPr algn="just" defTabSz="609630">
              <a:lnSpc>
                <a:spcPct val="150000"/>
              </a:lnSpc>
            </a:pPr>
            <a:r>
              <a:rPr lang="es-ES" sz="2133" dirty="0">
                <a:solidFill>
                  <a:prstClr val="white"/>
                </a:solidFill>
                <a:latin typeface="Arial Black" panose="020B0A04020102020204" pitchFamily="34" charset="0"/>
                <a:cs typeface="Arial" panose="020B0604020202020204" pitchFamily="34" charset="0"/>
              </a:rPr>
              <a:t>Capítulo I De los Delitos Contra los Sistemas que Utilizan Tecnologías de Información</a:t>
            </a:r>
          </a:p>
        </p:txBody>
      </p:sp>
      <p:sp>
        <p:nvSpPr>
          <p:cNvPr id="14" name="CuadroTexto 13"/>
          <p:cNvSpPr txBox="1"/>
          <p:nvPr/>
        </p:nvSpPr>
        <p:spPr>
          <a:xfrm>
            <a:off x="484299" y="5158924"/>
            <a:ext cx="11107979" cy="1405256"/>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Artículo </a:t>
            </a:r>
            <a:r>
              <a:rPr lang="es-VE" sz="2133" b="1" dirty="0">
                <a:solidFill>
                  <a:prstClr val="white"/>
                </a:solidFill>
                <a:latin typeface="Arial" panose="020B0604020202020204" pitchFamily="34" charset="0"/>
                <a:cs typeface="Arial" panose="020B0604020202020204" pitchFamily="34" charset="0"/>
              </a:rPr>
              <a:t>6</a:t>
            </a:r>
            <a:r>
              <a:rPr lang="es-VE" sz="2133" dirty="0">
                <a:solidFill>
                  <a:prstClr val="white"/>
                </a:solidFill>
                <a:latin typeface="Arial" panose="020B0604020202020204" pitchFamily="34" charset="0"/>
                <a:cs typeface="Arial" panose="020B0604020202020204" pitchFamily="34" charset="0"/>
              </a:rPr>
              <a:t>: </a:t>
            </a:r>
            <a:r>
              <a:rPr lang="es-VE" sz="2133" b="1" dirty="0">
                <a:solidFill>
                  <a:prstClr val="white"/>
                </a:solidFill>
                <a:latin typeface="Arial" panose="020B0604020202020204" pitchFamily="34" charset="0"/>
                <a:cs typeface="Arial" panose="020B0604020202020204" pitchFamily="34" charset="0"/>
              </a:rPr>
              <a:t>Acceso Indebido Toda persona que sin la debida autorización o excediendo la que hubiere obtenido, acceda, intercepte, interfiera o use un sistema que utilice tecnologías de información, será penado con prisión de uno a cinco años y multa de diez a cincuenta unidades tributarias. </a:t>
            </a:r>
          </a:p>
        </p:txBody>
      </p:sp>
      <p:pic>
        <p:nvPicPr>
          <p:cNvPr id="3" name="Picture 8">
            <a:extLst>
              <a:ext uri="{FF2B5EF4-FFF2-40B4-BE49-F238E27FC236}">
                <a16:creationId xmlns:a16="http://schemas.microsoft.com/office/drawing/2014/main" id="{5E006295-107C-4168-1DCE-85EF2CA9578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261225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sp>
        <p:nvSpPr>
          <p:cNvPr id="7" name="CuadroTexto 6"/>
          <p:cNvSpPr txBox="1"/>
          <p:nvPr/>
        </p:nvSpPr>
        <p:spPr>
          <a:xfrm>
            <a:off x="572350" y="471256"/>
            <a:ext cx="8456501" cy="533736"/>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MEJORES PRÁCTICAS DE ISO 27001 </a:t>
            </a:r>
          </a:p>
        </p:txBody>
      </p:sp>
      <p:sp>
        <p:nvSpPr>
          <p:cNvPr id="10" name="CuadroTexto 9"/>
          <p:cNvSpPr txBox="1"/>
          <p:nvPr/>
        </p:nvSpPr>
        <p:spPr>
          <a:xfrm>
            <a:off x="484299" y="1107956"/>
            <a:ext cx="11107979" cy="2061718"/>
          </a:xfrm>
          <a:prstGeom prst="rect">
            <a:avLst/>
          </a:prstGeom>
          <a:noFill/>
        </p:spPr>
        <p:txBody>
          <a:bodyPr wrap="square" rtlCol="0">
            <a:spAutoFit/>
          </a:bodyPr>
          <a:lstStyle/>
          <a:p>
            <a:pPr algn="just" defTabSz="609630"/>
            <a:r>
              <a:rPr lang="es-ES_tradnl" altLang="es-VE" sz="2133" dirty="0">
                <a:solidFill>
                  <a:prstClr val="white"/>
                </a:solidFill>
                <a:latin typeface="Arial" panose="020B0604020202020204" pitchFamily="34" charset="0"/>
                <a:cs typeface="Arial" panose="020B0604020202020204" pitchFamily="34" charset="0"/>
              </a:rPr>
              <a:t>ISO 27001 trabaja bajo la metodología del círculo de Deming, es la única norma certificable de la serie.  Se centra mayormente en la visión de la gestión de la seguridad como algo continuo en el tiempo. Es muy importante analizar y gestionar los riesgos a los que se expone una organización o un proceso de la misma para certificarlo. Es decir, se trata de la identificación temprana de las amenazas latentes y evitarlas mediante las técnicas de prevención.  </a:t>
            </a:r>
          </a:p>
        </p:txBody>
      </p:sp>
      <p:sp>
        <p:nvSpPr>
          <p:cNvPr id="13" name="CuadroTexto 12"/>
          <p:cNvSpPr txBox="1"/>
          <p:nvPr/>
        </p:nvSpPr>
        <p:spPr>
          <a:xfrm>
            <a:off x="2821099" y="127635"/>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ISO 27001</a:t>
            </a:r>
            <a:endParaRPr lang="es-VE" sz="2667" dirty="0">
              <a:solidFill>
                <a:srgbClr val="92D050"/>
              </a:solidFill>
              <a:latin typeface="Arial Black" panose="020B0A04020102020204" pitchFamily="34" charset="0"/>
            </a:endParaRPr>
          </a:p>
        </p:txBody>
      </p:sp>
      <p:sp>
        <p:nvSpPr>
          <p:cNvPr id="12" name="CuadroTexto 11"/>
          <p:cNvSpPr txBox="1"/>
          <p:nvPr/>
        </p:nvSpPr>
        <p:spPr>
          <a:xfrm>
            <a:off x="484299" y="3356537"/>
            <a:ext cx="2336801" cy="533736"/>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¿QUÉ ES PSI?</a:t>
            </a:r>
          </a:p>
        </p:txBody>
      </p:sp>
      <p:sp>
        <p:nvSpPr>
          <p:cNvPr id="14" name="CuadroTexto 13"/>
          <p:cNvSpPr txBox="1"/>
          <p:nvPr/>
        </p:nvSpPr>
        <p:spPr>
          <a:xfrm>
            <a:off x="522885" y="3984035"/>
            <a:ext cx="11107979" cy="2389950"/>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Es una forma de comunicarse con los usuarios y gerentes. Las políticas de seguridad informática establecen las normativas de actuación del personal, es decir, es consciente y vigilante del personal ante el uso y de las limitaciones de los recursos y servicios informáticos críticos de la empresa. </a:t>
            </a:r>
          </a:p>
          <a:p>
            <a:pPr algn="just" defTabSz="609630"/>
            <a:r>
              <a:rPr lang="es-ES" sz="2133" dirty="0">
                <a:solidFill>
                  <a:prstClr val="white"/>
                </a:solidFill>
                <a:latin typeface="Arial" panose="020B0604020202020204" pitchFamily="34" charset="0"/>
                <a:cs typeface="Arial" panose="020B0604020202020204" pitchFamily="34" charset="0"/>
              </a:rPr>
              <a:t>Es un conjunto de requisitos, los cuales están definidos por los responsables e indican en términos generales lo que está permitido y lo que no está permitido en el área de seguridad durante la operación general del sistema.   </a:t>
            </a:r>
            <a:endParaRPr lang="es-VE" sz="2133" b="1" dirty="0">
              <a:solidFill>
                <a:prstClr val="white"/>
              </a:solidFill>
              <a:latin typeface="Arial" panose="020B0604020202020204" pitchFamily="34" charset="0"/>
              <a:cs typeface="Arial" panose="020B0604020202020204" pitchFamily="34" charset="0"/>
            </a:endParaRPr>
          </a:p>
        </p:txBody>
      </p:sp>
      <p:pic>
        <p:nvPicPr>
          <p:cNvPr id="3" name="Picture 8">
            <a:extLst>
              <a:ext uri="{FF2B5EF4-FFF2-40B4-BE49-F238E27FC236}">
                <a16:creationId xmlns:a16="http://schemas.microsoft.com/office/drawing/2014/main" id="{01006F72-3221-20D4-EA3D-2415E63FF12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11569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uadroTexto 11"/>
          <p:cNvSpPr txBox="1"/>
          <p:nvPr/>
        </p:nvSpPr>
        <p:spPr>
          <a:xfrm>
            <a:off x="508000" y="482600"/>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Políticas de Seguridad de Información</a:t>
            </a:r>
            <a:endParaRPr lang="es-VE" sz="2667" dirty="0">
              <a:solidFill>
                <a:srgbClr val="1F497D"/>
              </a:solidFill>
              <a:latin typeface="Arial Black" panose="020B0A04020102020204" pitchFamily="34" charset="0"/>
            </a:endParaRPr>
          </a:p>
        </p:txBody>
      </p:sp>
      <p:sp>
        <p:nvSpPr>
          <p:cNvPr id="5" name="CuadroTexto 4"/>
          <p:cNvSpPr txBox="1"/>
          <p:nvPr/>
        </p:nvSpPr>
        <p:spPr>
          <a:xfrm>
            <a:off x="1553450" y="4170680"/>
            <a:ext cx="5130800" cy="1405256"/>
          </a:xfrm>
          <a:prstGeom prst="rect">
            <a:avLst/>
          </a:prstGeom>
          <a:noFill/>
        </p:spPr>
        <p:txBody>
          <a:bodyPr wrap="square" rtlCol="0">
            <a:spAutoFit/>
          </a:bodyPr>
          <a:lstStyle/>
          <a:p>
            <a:pPr marL="190510" indent="-190510" algn="just" defTabSz="609630">
              <a:buFont typeface="Arial" panose="020B0604020202020204" pitchFamily="34" charset="0"/>
              <a:buChar char="•"/>
            </a:pPr>
            <a:r>
              <a:rPr lang="es-ES" sz="2133" b="1" dirty="0">
                <a:solidFill>
                  <a:prstClr val="black"/>
                </a:solidFill>
                <a:latin typeface="Arial" panose="020B0604020202020204" pitchFamily="34" charset="0"/>
                <a:cs typeface="Arial" panose="020B0604020202020204" pitchFamily="34" charset="0"/>
              </a:rPr>
              <a:t>Divulgación no autorizada</a:t>
            </a:r>
          </a:p>
          <a:p>
            <a:pPr marL="190510" indent="-190510" algn="just" defTabSz="609630">
              <a:buFont typeface="Arial" panose="020B0604020202020204" pitchFamily="34" charset="0"/>
              <a:buChar char="•"/>
            </a:pPr>
            <a:r>
              <a:rPr lang="es-ES" sz="2133" b="1" dirty="0">
                <a:solidFill>
                  <a:prstClr val="black"/>
                </a:solidFill>
                <a:latin typeface="Arial" panose="020B0604020202020204" pitchFamily="34" charset="0"/>
                <a:cs typeface="Arial" panose="020B0604020202020204" pitchFamily="34" charset="0"/>
              </a:rPr>
              <a:t>Transferencia</a:t>
            </a:r>
          </a:p>
          <a:p>
            <a:pPr marL="190510" indent="-190510" algn="just" defTabSz="609630">
              <a:buFont typeface="Arial" panose="020B0604020202020204" pitchFamily="34" charset="0"/>
              <a:buChar char="•"/>
            </a:pPr>
            <a:r>
              <a:rPr lang="es-ES" sz="2133" b="1" dirty="0">
                <a:solidFill>
                  <a:prstClr val="black"/>
                </a:solidFill>
                <a:latin typeface="Arial" panose="020B0604020202020204" pitchFamily="34" charset="0"/>
                <a:cs typeface="Arial" panose="020B0604020202020204" pitchFamily="34" charset="0"/>
              </a:rPr>
              <a:t>Modificación</a:t>
            </a:r>
          </a:p>
          <a:p>
            <a:pPr marL="190510" indent="-190510" algn="just" defTabSz="609630">
              <a:buFont typeface="Arial" panose="020B0604020202020204" pitchFamily="34" charset="0"/>
              <a:buChar char="•"/>
            </a:pPr>
            <a:r>
              <a:rPr lang="es-ES" sz="2133" b="1" dirty="0">
                <a:solidFill>
                  <a:prstClr val="black"/>
                </a:solidFill>
                <a:latin typeface="Arial" panose="020B0604020202020204" pitchFamily="34" charset="0"/>
                <a:cs typeface="Arial" panose="020B0604020202020204" pitchFamily="34" charset="0"/>
              </a:rPr>
              <a:t>Destrucción</a:t>
            </a:r>
            <a:endParaRPr lang="es-VE" sz="2133" b="1" dirty="0">
              <a:solidFill>
                <a:prstClr val="black"/>
              </a:solidFill>
              <a:latin typeface="Arial" panose="020B0604020202020204" pitchFamily="34" charset="0"/>
              <a:cs typeface="Arial" panose="020B0604020202020204" pitchFamily="34" charset="0"/>
            </a:endParaRPr>
          </a:p>
        </p:txBody>
      </p:sp>
      <p:sp>
        <p:nvSpPr>
          <p:cNvPr id="6" name="CuadroTexto 5"/>
          <p:cNvSpPr txBox="1"/>
          <p:nvPr/>
        </p:nvSpPr>
        <p:spPr>
          <a:xfrm>
            <a:off x="1086189" y="1608050"/>
            <a:ext cx="6065323" cy="1733488"/>
          </a:xfrm>
          <a:prstGeom prst="rect">
            <a:avLst/>
          </a:prstGeom>
          <a:noFill/>
        </p:spPr>
        <p:txBody>
          <a:bodyPr wrap="square" rtlCol="0">
            <a:spAutoFit/>
          </a:bodyPr>
          <a:lstStyle/>
          <a:p>
            <a:pPr defTabSz="609630"/>
            <a:r>
              <a:rPr lang="es-ES" sz="2133" dirty="0">
                <a:solidFill>
                  <a:prstClr val="black"/>
                </a:solidFill>
                <a:latin typeface="Arial" panose="020B0604020202020204" pitchFamily="34" charset="0"/>
                <a:cs typeface="Arial" panose="020B0604020202020204" pitchFamily="34" charset="0"/>
              </a:rPr>
              <a:t>Las políticas de seguridad de la información son un conjunto de normas y directrices que permiten garantizar la disponibilidad, confidencialidad e integridad de la información, minimizando los riesgos para la organización de:  </a:t>
            </a:r>
            <a:endParaRPr lang="es-VE" sz="2133" dirty="0">
              <a:solidFill>
                <a:prstClr val="black"/>
              </a:solidFill>
              <a:latin typeface="Arial" panose="020B0604020202020204" pitchFamily="34" charset="0"/>
              <a:cs typeface="Arial" panose="020B0604020202020204" pitchFamily="34" charset="0"/>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512" y="1346200"/>
            <a:ext cx="4862582" cy="2802467"/>
          </a:xfrm>
          <a:prstGeom prst="rect">
            <a:avLst/>
          </a:prstGeom>
        </p:spPr>
      </p:pic>
      <p:pic>
        <p:nvPicPr>
          <p:cNvPr id="3" name="Imagen 2"/>
          <p:cNvPicPr>
            <a:picLocks noChangeAspect="1"/>
          </p:cNvPicPr>
          <p:nvPr/>
        </p:nvPicPr>
        <p:blipFill>
          <a:blip r:embed="rId3"/>
          <a:stretch>
            <a:fillRect/>
          </a:stretch>
        </p:blipFill>
        <p:spPr>
          <a:xfrm>
            <a:off x="7975600" y="4148667"/>
            <a:ext cx="3454400" cy="2595125"/>
          </a:xfrm>
          <a:prstGeom prst="rect">
            <a:avLst/>
          </a:prstGeom>
        </p:spPr>
      </p:pic>
    </p:spTree>
    <p:extLst>
      <p:ext uri="{BB962C8B-B14F-4D97-AF65-F5344CB8AC3E}">
        <p14:creationId xmlns:p14="http://schemas.microsoft.com/office/powerpoint/2010/main" val="416070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uadroTexto 11"/>
          <p:cNvSpPr txBox="1"/>
          <p:nvPr/>
        </p:nvSpPr>
        <p:spPr>
          <a:xfrm>
            <a:off x="508000" y="482600"/>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Políticas de Seguridad de Información de la Empresa</a:t>
            </a:r>
            <a:endParaRPr lang="es-VE" sz="2667" dirty="0">
              <a:solidFill>
                <a:srgbClr val="1F497D"/>
              </a:solidFill>
              <a:latin typeface="Arial Black" panose="020B0A04020102020204" pitchFamily="34" charset="0"/>
            </a:endParaRPr>
          </a:p>
        </p:txBody>
      </p:sp>
      <p:sp>
        <p:nvSpPr>
          <p:cNvPr id="5" name="CuadroTexto 4"/>
          <p:cNvSpPr txBox="1"/>
          <p:nvPr/>
        </p:nvSpPr>
        <p:spPr>
          <a:xfrm>
            <a:off x="891566" y="1752600"/>
            <a:ext cx="5740400" cy="4687565"/>
          </a:xfrm>
          <a:prstGeom prst="rect">
            <a:avLst/>
          </a:prstGeom>
          <a:noFill/>
        </p:spPr>
        <p:txBody>
          <a:bodyPr wrap="square" rtlCol="0">
            <a:spAutoFit/>
          </a:bodyPr>
          <a:lstStyle/>
          <a:p>
            <a:pPr marL="304815" indent="-304815" algn="just" defTabSz="609630">
              <a:buFont typeface="Wingdings" panose="05000000000000000000" pitchFamily="2" charset="2"/>
              <a:buChar char="Ø"/>
            </a:pPr>
            <a:r>
              <a:rPr lang="es-ES" sz="2133" b="1" dirty="0">
                <a:solidFill>
                  <a:prstClr val="black"/>
                </a:solidFill>
                <a:latin typeface="Arial" panose="020B0604020202020204" pitchFamily="34" charset="0"/>
                <a:cs typeface="Arial" panose="020B0604020202020204" pitchFamily="34" charset="0"/>
              </a:rPr>
              <a:t>Políticas de Seguridad de Información.</a:t>
            </a:r>
          </a:p>
          <a:p>
            <a:pPr marL="304815" indent="-304815" algn="just" defTabSz="609630">
              <a:buFont typeface="Wingdings" panose="05000000000000000000" pitchFamily="2" charset="2"/>
              <a:buChar char="Ø"/>
            </a:pPr>
            <a:endParaRPr lang="es-ES" sz="2133" b="1" dirty="0">
              <a:solidFill>
                <a:prstClr val="black"/>
              </a:solidFill>
              <a:latin typeface="Arial" panose="020B0604020202020204" pitchFamily="34" charset="0"/>
              <a:cs typeface="Arial" panose="020B0604020202020204" pitchFamily="34" charset="0"/>
            </a:endParaRPr>
          </a:p>
          <a:p>
            <a:pPr marL="304815" indent="-304815" algn="just" defTabSz="609630">
              <a:buFont typeface="Wingdings" panose="05000000000000000000" pitchFamily="2" charset="2"/>
              <a:buChar char="Ø"/>
            </a:pPr>
            <a:r>
              <a:rPr lang="es-ES" sz="2133" b="1" dirty="0">
                <a:solidFill>
                  <a:prstClr val="black"/>
                </a:solidFill>
                <a:latin typeface="Arial" panose="020B0604020202020204" pitchFamily="34" charset="0"/>
                <a:cs typeface="Arial" panose="020B0604020202020204" pitchFamily="34" charset="0"/>
              </a:rPr>
              <a:t>Políticas de Gestión de incidentes de SI.</a:t>
            </a:r>
          </a:p>
          <a:p>
            <a:pPr marL="304815" indent="-304815" algn="just" defTabSz="609630">
              <a:buFont typeface="Wingdings" panose="05000000000000000000" pitchFamily="2" charset="2"/>
              <a:buChar char="Ø"/>
            </a:pPr>
            <a:endParaRPr lang="es-ES" sz="2133" b="1" dirty="0">
              <a:solidFill>
                <a:prstClr val="black"/>
              </a:solidFill>
              <a:latin typeface="Arial" panose="020B0604020202020204" pitchFamily="34" charset="0"/>
              <a:cs typeface="Arial" panose="020B0604020202020204" pitchFamily="34" charset="0"/>
            </a:endParaRPr>
          </a:p>
          <a:p>
            <a:pPr marL="304815" indent="-304815" algn="just" defTabSz="609630">
              <a:buFont typeface="Wingdings" panose="05000000000000000000" pitchFamily="2" charset="2"/>
              <a:buChar char="Ø"/>
            </a:pPr>
            <a:r>
              <a:rPr lang="es-ES" sz="2133" b="1" dirty="0">
                <a:solidFill>
                  <a:prstClr val="black"/>
                </a:solidFill>
                <a:latin typeface="Arial" panose="020B0604020202020204" pitchFamily="34" charset="0"/>
                <a:cs typeface="Arial" panose="020B0604020202020204" pitchFamily="34" charset="0"/>
              </a:rPr>
              <a:t>Política de Uso Aceptable de la Tecnología. </a:t>
            </a:r>
          </a:p>
          <a:p>
            <a:pPr marL="304815" indent="-304815" algn="just" defTabSz="609630">
              <a:buFont typeface="Wingdings" panose="05000000000000000000" pitchFamily="2" charset="2"/>
              <a:buChar char="Ø"/>
            </a:pPr>
            <a:endParaRPr lang="es-ES" sz="2133" b="1" dirty="0">
              <a:solidFill>
                <a:prstClr val="black"/>
              </a:solidFill>
              <a:latin typeface="Arial" panose="020B0604020202020204" pitchFamily="34" charset="0"/>
              <a:cs typeface="Arial" panose="020B0604020202020204" pitchFamily="34" charset="0"/>
            </a:endParaRPr>
          </a:p>
          <a:p>
            <a:pPr marL="304815" indent="-304815" algn="just" defTabSz="609630">
              <a:buFont typeface="Wingdings" panose="05000000000000000000" pitchFamily="2" charset="2"/>
              <a:buChar char="Ø"/>
            </a:pPr>
            <a:r>
              <a:rPr lang="es-ES" sz="2133" b="1" dirty="0">
                <a:solidFill>
                  <a:prstClr val="black"/>
                </a:solidFill>
                <a:latin typeface="Arial" panose="020B0604020202020204" pitchFamily="34" charset="0"/>
                <a:cs typeface="Arial" panose="020B0604020202020204" pitchFamily="34" charset="0"/>
              </a:rPr>
              <a:t>Política de Gestión de Accesos.</a:t>
            </a:r>
          </a:p>
          <a:p>
            <a:pPr marL="304815" indent="-304815" algn="just" defTabSz="609630">
              <a:buFont typeface="Wingdings" panose="05000000000000000000" pitchFamily="2" charset="2"/>
              <a:buChar char="Ø"/>
            </a:pPr>
            <a:endParaRPr lang="es-ES" sz="2133" b="1" dirty="0">
              <a:solidFill>
                <a:prstClr val="black"/>
              </a:solidFill>
              <a:latin typeface="Arial" panose="020B0604020202020204" pitchFamily="34" charset="0"/>
              <a:cs typeface="Arial" panose="020B0604020202020204" pitchFamily="34" charset="0"/>
            </a:endParaRPr>
          </a:p>
          <a:p>
            <a:pPr marL="304815" indent="-304815" algn="just" defTabSz="609630">
              <a:buFont typeface="Wingdings" panose="05000000000000000000" pitchFamily="2" charset="2"/>
              <a:buChar char="Ø"/>
            </a:pPr>
            <a:r>
              <a:rPr lang="es-ES" sz="2133" b="1" dirty="0">
                <a:solidFill>
                  <a:prstClr val="black"/>
                </a:solidFill>
                <a:latin typeface="Arial" panose="020B0604020202020204" pitchFamily="34" charset="0"/>
                <a:cs typeface="Arial" panose="020B0604020202020204" pitchFamily="34" charset="0"/>
              </a:rPr>
              <a:t>Manual de Políticas para Clasificación de Información. </a:t>
            </a:r>
          </a:p>
          <a:p>
            <a:pPr marL="304815" indent="-304815" algn="just" defTabSz="609630">
              <a:buFont typeface="Wingdings" panose="05000000000000000000" pitchFamily="2" charset="2"/>
              <a:buChar char="Ø"/>
            </a:pPr>
            <a:endParaRPr lang="es-ES" sz="2133" b="1" dirty="0">
              <a:solidFill>
                <a:prstClr val="black"/>
              </a:solidFill>
              <a:latin typeface="Arial" panose="020B0604020202020204" pitchFamily="34" charset="0"/>
              <a:cs typeface="Arial" panose="020B0604020202020204" pitchFamily="34" charset="0"/>
            </a:endParaRPr>
          </a:p>
          <a:p>
            <a:pPr marL="304815" indent="-304815" algn="just" defTabSz="609630">
              <a:buFont typeface="Wingdings" panose="05000000000000000000" pitchFamily="2" charset="2"/>
              <a:buChar char="Ø"/>
            </a:pPr>
            <a:r>
              <a:rPr lang="es-ES" sz="2133" b="1" dirty="0">
                <a:solidFill>
                  <a:prstClr val="black"/>
                </a:solidFill>
                <a:latin typeface="Arial" panose="020B0604020202020204" pitchFamily="34" charset="0"/>
                <a:cs typeface="Arial" panose="020B0604020202020204" pitchFamily="34" charset="0"/>
              </a:rPr>
              <a:t>Manual de Políticas para el Uso de Redes Sociales. </a:t>
            </a:r>
            <a:endParaRPr lang="es-VE" sz="2133" b="1" dirty="0">
              <a:solidFill>
                <a:prstClr val="black"/>
              </a:solidFill>
              <a:latin typeface="Arial" panose="020B0604020202020204" pitchFamily="34" charset="0"/>
              <a:cs typeface="Arial" panose="020B0604020202020204" pitchFamily="34" charset="0"/>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697" y="2680209"/>
            <a:ext cx="4862582" cy="2802467"/>
          </a:xfrm>
          <a:prstGeom prst="rect">
            <a:avLst/>
          </a:prstGeom>
        </p:spPr>
      </p:pic>
    </p:spTree>
    <p:extLst>
      <p:ext uri="{BB962C8B-B14F-4D97-AF65-F5344CB8AC3E}">
        <p14:creationId xmlns:p14="http://schemas.microsoft.com/office/powerpoint/2010/main" val="590433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541277" y="4560136"/>
            <a:ext cx="2193523" cy="1857673"/>
          </a:xfrm>
          <a:prstGeom prst="rect">
            <a:avLst/>
          </a:prstGeom>
        </p:spPr>
      </p:pic>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4001" y="254001"/>
            <a:ext cx="636699" cy="636699"/>
          </a:xfrm>
          <a:prstGeom prst="rect">
            <a:avLst/>
          </a:prstGeom>
        </p:spPr>
      </p:pic>
      <p:sp>
        <p:nvSpPr>
          <p:cNvPr id="7" name="CuadroTexto 6"/>
          <p:cNvSpPr txBox="1"/>
          <p:nvPr/>
        </p:nvSpPr>
        <p:spPr>
          <a:xfrm>
            <a:off x="890699" y="1315517"/>
            <a:ext cx="10844101" cy="533736"/>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¿QUÉ SE CONSIDERA USO INADECUADO DEL CORREO ELECTRÓNICO? </a:t>
            </a:r>
            <a:endParaRPr lang="es-VE" sz="2133" dirty="0">
              <a:solidFill>
                <a:prstClr val="white"/>
              </a:solidFill>
              <a:latin typeface="Arial Black" panose="020B0A04020102020204" pitchFamily="34" charset="0"/>
              <a:cs typeface="Arial" panose="020B0604020202020204" pitchFamily="34" charset="0"/>
            </a:endParaRPr>
          </a:p>
        </p:txBody>
      </p:sp>
      <p:sp>
        <p:nvSpPr>
          <p:cNvPr id="10" name="CuadroTexto 9"/>
          <p:cNvSpPr txBox="1"/>
          <p:nvPr/>
        </p:nvSpPr>
        <p:spPr>
          <a:xfrm>
            <a:off x="240540" y="2246155"/>
            <a:ext cx="11684000" cy="3374642"/>
          </a:xfrm>
          <a:prstGeom prst="rect">
            <a:avLst/>
          </a:prstGeom>
          <a:noFill/>
        </p:spPr>
        <p:txBody>
          <a:bodyPr wrap="square" rtlCol="0">
            <a:spAutoFit/>
          </a:bodyPr>
          <a:lstStyle/>
          <a:p>
            <a:pPr marL="304815" indent="-304815" algn="just" defTabSz="609630">
              <a:buFont typeface="Arial" panose="020B0604020202020204" pitchFamily="34" charset="0"/>
              <a:buChar char="•"/>
            </a:pPr>
            <a:r>
              <a:rPr lang="es-ES" sz="2133" dirty="0">
                <a:solidFill>
                  <a:prstClr val="white"/>
                </a:solidFill>
                <a:latin typeface="Arial" panose="020B0604020202020204" pitchFamily="34" charset="0"/>
                <a:cs typeface="Arial" panose="020B0604020202020204" pitchFamily="34" charset="0"/>
              </a:rPr>
              <a:t>Enviar por correo electrónico contenidos ilegales, peligrosos, amenazadores, abusivos, tortuosos, difamatorios, vulgares, obscenos, calumniosos, invasivos del derecho a la intimidad, odiosos, xenofobitos, étnicos o de cualquier otra forma ofensivos. </a:t>
            </a:r>
          </a:p>
          <a:p>
            <a:pPr algn="just" defTabSz="609630"/>
            <a:endParaRPr lang="es-ES" sz="2133" dirty="0">
              <a:solidFill>
                <a:prstClr val="white"/>
              </a:solidFill>
              <a:latin typeface="Calibri"/>
            </a:endParaRPr>
          </a:p>
          <a:p>
            <a:pPr marL="304815" indent="-304815" algn="just" defTabSz="609630">
              <a:buFont typeface="Arial" panose="020B0604020202020204" pitchFamily="34" charset="0"/>
              <a:buChar char="•"/>
            </a:pPr>
            <a:r>
              <a:rPr lang="es-ES" sz="2133" dirty="0">
                <a:solidFill>
                  <a:prstClr val="white"/>
                </a:solidFill>
                <a:latin typeface="Arial" panose="020B0604020202020204" pitchFamily="34" charset="0"/>
                <a:cs typeface="Arial" panose="020B0604020202020204" pitchFamily="34" charset="0"/>
              </a:rPr>
              <a:t>Hacerse pasar por alguien (persona, cargo o unidad) de La Empresa.</a:t>
            </a:r>
          </a:p>
          <a:p>
            <a:pPr algn="just" defTabSz="609630"/>
            <a:endParaRPr lang="es-ES" sz="2133" dirty="0">
              <a:solidFill>
                <a:prstClr val="white"/>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white"/>
                </a:solidFill>
                <a:latin typeface="Arial" panose="020B0604020202020204" pitchFamily="34" charset="0"/>
                <a:cs typeface="Arial" panose="020B0604020202020204" pitchFamily="34" charset="0"/>
              </a:rPr>
              <a:t>Enviar correo con información de propiedad de la empresa sin autorización. </a:t>
            </a:r>
          </a:p>
          <a:p>
            <a:pPr algn="just" defTabSz="609630"/>
            <a:endParaRPr lang="es-ES" sz="2133" dirty="0">
              <a:solidFill>
                <a:prstClr val="white"/>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white"/>
                </a:solidFill>
                <a:latin typeface="Arial" panose="020B0604020202020204" pitchFamily="34" charset="0"/>
                <a:cs typeface="Arial" panose="020B0604020202020204" pitchFamily="34" charset="0"/>
              </a:rPr>
              <a:t>Violaciones a las marcas registradas y derechos de autor.</a:t>
            </a:r>
          </a:p>
          <a:p>
            <a:pPr algn="just" defTabSz="609630"/>
            <a:endParaRPr lang="es-ES" sz="2133"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780540" y="466953"/>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Política de uso aceptable del correo electrónico</a:t>
            </a:r>
            <a:endParaRPr lang="es-VE" sz="2667" dirty="0">
              <a:solidFill>
                <a:srgbClr val="92D050"/>
              </a:solidFill>
              <a:latin typeface="Arial Black" panose="020B0A04020102020204" pitchFamily="34" charset="0"/>
            </a:endParaRPr>
          </a:p>
        </p:txBody>
      </p:sp>
      <p:pic>
        <p:nvPicPr>
          <p:cNvPr id="15"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2212698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sp>
        <p:nvSpPr>
          <p:cNvPr id="6" name="TextBox 6"/>
          <p:cNvSpPr txBox="1"/>
          <p:nvPr/>
        </p:nvSpPr>
        <p:spPr>
          <a:xfrm>
            <a:off x="1066800" y="1955800"/>
            <a:ext cx="9707739" cy="2668936"/>
          </a:xfrm>
          <a:prstGeom prst="rect">
            <a:avLst/>
          </a:prstGeom>
        </p:spPr>
        <p:txBody>
          <a:bodyPr wrap="square" lIns="0" tIns="0" rIns="0" bIns="0" rtlCol="0" anchor="t">
            <a:spAutoFit/>
          </a:bodyPr>
          <a:lstStyle/>
          <a:p>
            <a:pPr marL="342917" indent="-342917" defTabSz="609630">
              <a:lnSpc>
                <a:spcPts val="2987"/>
              </a:lnSpc>
              <a:buFontTx/>
              <a:buAutoNum type="arabicPeriod"/>
            </a:pPr>
            <a:r>
              <a:rPr lang="en-US" sz="2133" spc="149" dirty="0">
                <a:solidFill>
                  <a:srgbClr val="FFFFFF"/>
                </a:solidFill>
                <a:latin typeface="Arial Black" panose="020B0A04020102020204" pitchFamily="34" charset="0"/>
              </a:rPr>
              <a:t> Definiciones</a:t>
            </a:r>
          </a:p>
          <a:p>
            <a:pPr marL="342917" indent="-342917" defTabSz="609630">
              <a:lnSpc>
                <a:spcPts val="2987"/>
              </a:lnSpc>
              <a:buFontTx/>
              <a:buAutoNum type="arabicPeriod"/>
            </a:pPr>
            <a:r>
              <a:rPr lang="en-US" sz="2133" spc="149" dirty="0">
                <a:solidFill>
                  <a:srgbClr val="FFFFFF"/>
                </a:solidFill>
                <a:latin typeface="Arial Black" panose="020B0A04020102020204" pitchFamily="34" charset="0"/>
              </a:rPr>
              <a:t> Confidencialidad</a:t>
            </a:r>
          </a:p>
          <a:p>
            <a:pPr marL="342917" indent="-342917" defTabSz="609630">
              <a:lnSpc>
                <a:spcPts val="2987"/>
              </a:lnSpc>
              <a:buFontTx/>
              <a:buAutoNum type="arabicPeriod"/>
            </a:pPr>
            <a:r>
              <a:rPr lang="en-US" sz="2133" spc="149" dirty="0">
                <a:solidFill>
                  <a:srgbClr val="FFFFFF"/>
                </a:solidFill>
                <a:latin typeface="Arial Black" panose="020B0A04020102020204" pitchFamily="34" charset="0"/>
              </a:rPr>
              <a:t> Identidad</a:t>
            </a:r>
          </a:p>
          <a:p>
            <a:pPr marL="342917" indent="-342917" defTabSz="609630">
              <a:lnSpc>
                <a:spcPts val="2987"/>
              </a:lnSpc>
              <a:buFontTx/>
              <a:buAutoNum type="arabicPeriod"/>
            </a:pPr>
            <a:r>
              <a:rPr lang="en-US" sz="2133" spc="149" dirty="0">
                <a:solidFill>
                  <a:srgbClr val="FFFFFF"/>
                </a:solidFill>
                <a:latin typeface="Arial Black" panose="020B0A04020102020204" pitchFamily="34" charset="0"/>
              </a:rPr>
              <a:t> Bases Legales y Políticas de Seguridad de Información</a:t>
            </a:r>
          </a:p>
          <a:p>
            <a:pPr marL="342917" indent="-342917" defTabSz="609630">
              <a:lnSpc>
                <a:spcPts val="2987"/>
              </a:lnSpc>
              <a:buFontTx/>
              <a:buAutoNum type="arabicPeriod"/>
            </a:pPr>
            <a:r>
              <a:rPr lang="en-US" sz="2133" spc="149" dirty="0">
                <a:solidFill>
                  <a:srgbClr val="FFFFFF"/>
                </a:solidFill>
                <a:latin typeface="Arial Black" panose="020B0A04020102020204" pitchFamily="34" charset="0"/>
              </a:rPr>
              <a:t> Ingeniería Social</a:t>
            </a:r>
          </a:p>
          <a:p>
            <a:pPr marL="342917" indent="-342917" defTabSz="609630">
              <a:lnSpc>
                <a:spcPts val="2987"/>
              </a:lnSpc>
              <a:buFontTx/>
              <a:buAutoNum type="arabicPeriod"/>
            </a:pPr>
            <a:r>
              <a:rPr lang="en-US" sz="2133" spc="149" dirty="0">
                <a:solidFill>
                  <a:srgbClr val="FFFFFF"/>
                </a:solidFill>
                <a:latin typeface="Arial Black" panose="020B0A04020102020204" pitchFamily="34" charset="0"/>
              </a:rPr>
              <a:t> Video</a:t>
            </a:r>
          </a:p>
          <a:p>
            <a:pPr marL="342917" indent="-342917" defTabSz="609630">
              <a:lnSpc>
                <a:spcPts val="2987"/>
              </a:lnSpc>
              <a:buFontTx/>
              <a:buAutoNum type="arabicPeriod"/>
            </a:pPr>
            <a:r>
              <a:rPr lang="en-US" sz="2133" spc="149" dirty="0">
                <a:solidFill>
                  <a:srgbClr val="FFFFFF"/>
                </a:solidFill>
                <a:latin typeface="Arial Black" panose="020B0A04020102020204" pitchFamily="34" charset="0"/>
              </a:rPr>
              <a:t> Preguntas y cierre</a:t>
            </a:r>
          </a:p>
        </p:txBody>
      </p:sp>
      <p:sp>
        <p:nvSpPr>
          <p:cNvPr id="7" name="CuadroTexto 6"/>
          <p:cNvSpPr txBox="1"/>
          <p:nvPr/>
        </p:nvSpPr>
        <p:spPr>
          <a:xfrm>
            <a:off x="1422400" y="890700"/>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CONTENIDO</a:t>
            </a:r>
            <a:endParaRPr lang="es-VE" sz="2667" dirty="0">
              <a:solidFill>
                <a:srgbClr val="92D050"/>
              </a:solidFill>
              <a:latin typeface="Arial Black" panose="020B0A04020102020204" pitchFamily="34" charset="0"/>
            </a:endParaRPr>
          </a:p>
        </p:txBody>
      </p:sp>
      <p:pic>
        <p:nvPicPr>
          <p:cNvPr id="8" name="Picture 2">
            <a:extLst>
              <a:ext uri="{FF2B5EF4-FFF2-40B4-BE49-F238E27FC236}">
                <a16:creationId xmlns:a16="http://schemas.microsoft.com/office/drawing/2014/main" id="{3A98A528-2F35-C833-F4C4-8DAF3923DF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8">
            <a:extLst>
              <a:ext uri="{FF2B5EF4-FFF2-40B4-BE49-F238E27FC236}">
                <a16:creationId xmlns:a16="http://schemas.microsoft.com/office/drawing/2014/main" id="{94772614-3ADF-A142-C2CF-561214A3D8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568135" y="2604790"/>
            <a:ext cx="3051515" cy="2584298"/>
          </a:xfrm>
          <a:prstGeom prst="rect">
            <a:avLst/>
          </a:prstGeom>
        </p:spPr>
      </p:pic>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4001" y="254001"/>
            <a:ext cx="636699" cy="636699"/>
          </a:xfrm>
          <a:prstGeom prst="rect">
            <a:avLst/>
          </a:prstGeom>
        </p:spPr>
      </p:pic>
      <p:sp>
        <p:nvSpPr>
          <p:cNvPr id="7" name="CuadroTexto 6"/>
          <p:cNvSpPr txBox="1"/>
          <p:nvPr/>
        </p:nvSpPr>
        <p:spPr>
          <a:xfrm>
            <a:off x="775549" y="1341495"/>
            <a:ext cx="10844101" cy="533736"/>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¿QUÉ SE CONSIDERA USO INADECUADO DEL CORREO ELECTRÓNICO? </a:t>
            </a:r>
            <a:endParaRPr lang="es-VE" sz="2133" dirty="0">
              <a:solidFill>
                <a:prstClr val="white"/>
              </a:solidFill>
              <a:latin typeface="Arial Black" panose="020B0A04020102020204" pitchFamily="34" charset="0"/>
              <a:cs typeface="Arial" panose="020B0604020202020204" pitchFamily="34" charset="0"/>
            </a:endParaRPr>
          </a:p>
        </p:txBody>
      </p:sp>
      <p:sp>
        <p:nvSpPr>
          <p:cNvPr id="10" name="CuadroTexto 9"/>
          <p:cNvSpPr txBox="1"/>
          <p:nvPr/>
        </p:nvSpPr>
        <p:spPr>
          <a:xfrm>
            <a:off x="248355" y="2717129"/>
            <a:ext cx="11684000" cy="2389950"/>
          </a:xfrm>
          <a:prstGeom prst="rect">
            <a:avLst/>
          </a:prstGeom>
          <a:noFill/>
        </p:spPr>
        <p:txBody>
          <a:bodyPr wrap="square" rtlCol="0">
            <a:spAutoFit/>
          </a:bodyPr>
          <a:lstStyle/>
          <a:p>
            <a:pPr marL="304815" indent="-304815" algn="just" defTabSz="609630">
              <a:buFont typeface="Arial" panose="020B0604020202020204" pitchFamily="34" charset="0"/>
              <a:buChar char="•"/>
            </a:pPr>
            <a:r>
              <a:rPr lang="es-ES" sz="2133" dirty="0">
                <a:solidFill>
                  <a:prstClr val="white"/>
                </a:solidFill>
                <a:latin typeface="Arial" panose="020B0604020202020204" pitchFamily="34" charset="0"/>
                <a:cs typeface="Arial" panose="020B0604020202020204" pitchFamily="34" charset="0"/>
              </a:rPr>
              <a:t>Enviar Spam, cadenas, chistes, juegos, fotografías, música. </a:t>
            </a:r>
          </a:p>
          <a:p>
            <a:pPr algn="just" defTabSz="609630"/>
            <a:endParaRPr lang="es-ES" sz="2133" dirty="0">
              <a:solidFill>
                <a:prstClr val="white"/>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white"/>
                </a:solidFill>
                <a:latin typeface="Arial" panose="020B0604020202020204" pitchFamily="34" charset="0"/>
                <a:cs typeface="Arial" panose="020B0604020202020204" pitchFamily="34" charset="0"/>
              </a:rPr>
              <a:t>Hostigar o acechar usuarios.</a:t>
            </a:r>
          </a:p>
          <a:p>
            <a:pPr algn="just" defTabSz="609630"/>
            <a:endParaRPr lang="es-ES" sz="2133" dirty="0">
              <a:solidFill>
                <a:prstClr val="white"/>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white"/>
                </a:solidFill>
                <a:latin typeface="Arial" panose="020B0604020202020204" pitchFamily="34" charset="0"/>
                <a:cs typeface="Arial" panose="020B0604020202020204" pitchFamily="34" charset="0"/>
              </a:rPr>
              <a:t>Impedir a un usuario el uso del servicio.</a:t>
            </a:r>
          </a:p>
          <a:p>
            <a:pPr algn="just" defTabSz="609630"/>
            <a:endParaRPr lang="es-ES" sz="2133" dirty="0">
              <a:solidFill>
                <a:prstClr val="white"/>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white"/>
                </a:solidFill>
                <a:latin typeface="Arial" panose="020B0604020202020204" pitchFamily="34" charset="0"/>
                <a:cs typeface="Arial" panose="020B0604020202020204" pitchFamily="34" charset="0"/>
              </a:rPr>
              <a:t>Usar el correo para fines personales o sociales.  </a:t>
            </a:r>
          </a:p>
        </p:txBody>
      </p:sp>
      <p:sp>
        <p:nvSpPr>
          <p:cNvPr id="13" name="CuadroTexto 12"/>
          <p:cNvSpPr txBox="1"/>
          <p:nvPr/>
        </p:nvSpPr>
        <p:spPr>
          <a:xfrm>
            <a:off x="2772725" y="422541"/>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Política de uso aceptable del correo electrónico</a:t>
            </a:r>
            <a:endParaRPr lang="es-VE" sz="2667" dirty="0">
              <a:solidFill>
                <a:srgbClr val="92D050"/>
              </a:solidFill>
              <a:latin typeface="Arial Black" panose="020B0A04020102020204" pitchFamily="34" charset="0"/>
            </a:endParaRPr>
          </a:p>
        </p:txBody>
      </p:sp>
      <p:pic>
        <p:nvPicPr>
          <p:cNvPr id="15"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96268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
        <p:nvSpPr>
          <p:cNvPr id="10" name="CuadroTexto 9"/>
          <p:cNvSpPr txBox="1"/>
          <p:nvPr/>
        </p:nvSpPr>
        <p:spPr>
          <a:xfrm>
            <a:off x="2794000" y="432887"/>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Política de Uso de Internet</a:t>
            </a:r>
            <a:endParaRPr lang="es-VE" sz="2667" dirty="0">
              <a:solidFill>
                <a:srgbClr val="92D050"/>
              </a:solidFill>
              <a:latin typeface="Arial Black" panose="020B0A04020102020204" pitchFamily="34" charset="0"/>
            </a:endParaRPr>
          </a:p>
        </p:txBody>
      </p:sp>
      <p:sp>
        <p:nvSpPr>
          <p:cNvPr id="3" name="CuadroTexto 2"/>
          <p:cNvSpPr txBox="1"/>
          <p:nvPr/>
        </p:nvSpPr>
        <p:spPr>
          <a:xfrm>
            <a:off x="406400" y="1193800"/>
            <a:ext cx="11365650" cy="2389950"/>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Las Políticas de Seguridad de la Organización, definen el uso de perfiles de Navegación a los fines de garantizar el uso aceptable de Internet, estos perfiles permiten el acceso de los usuarios de acuerdo a sus funciones, a páginas que contribuyan con su desempeño laboral y que se hayan definido por la organización. </a:t>
            </a:r>
          </a:p>
          <a:p>
            <a:pPr algn="just" defTabSz="609630"/>
            <a:endParaRPr lang="es-ES" sz="2133" dirty="0">
              <a:solidFill>
                <a:prstClr val="white"/>
              </a:solidFill>
              <a:latin typeface="Arial" panose="020B0604020202020204" pitchFamily="34" charset="0"/>
              <a:cs typeface="Arial" panose="020B0604020202020204" pitchFamily="34" charset="0"/>
            </a:endParaRPr>
          </a:p>
          <a:p>
            <a:pPr algn="just" defTabSz="609630"/>
            <a:r>
              <a:rPr lang="es-ES" sz="2133" dirty="0">
                <a:solidFill>
                  <a:prstClr val="white"/>
                </a:solidFill>
                <a:latin typeface="Arial" panose="020B0604020202020204" pitchFamily="34" charset="0"/>
                <a:cs typeface="Arial" panose="020B0604020202020204" pitchFamily="34" charset="0"/>
              </a:rPr>
              <a:t>Si se requiere el uso de páginas o recursos de Internet que sean bloqueados, los mismos deben ser canalizados por los supervisores. </a:t>
            </a:r>
            <a:endParaRPr lang="es-VE" sz="2133" dirty="0">
              <a:solidFill>
                <a:prstClr val="white"/>
              </a:solidFill>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3870393"/>
            <a:ext cx="7823200" cy="2427111"/>
          </a:xfrm>
          <a:prstGeom prst="rect">
            <a:avLst/>
          </a:prstGeom>
        </p:spPr>
      </p:pic>
    </p:spTree>
    <p:extLst>
      <p:ext uri="{BB962C8B-B14F-4D97-AF65-F5344CB8AC3E}">
        <p14:creationId xmlns:p14="http://schemas.microsoft.com/office/powerpoint/2010/main" val="2806188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441965" y="1636459"/>
            <a:ext cx="11107979" cy="3702873"/>
          </a:xfrm>
          <a:prstGeom prst="rect">
            <a:avLst/>
          </a:prstGeom>
          <a:noFill/>
        </p:spPr>
        <p:txBody>
          <a:bodyPr wrap="square" rtlCol="0">
            <a:spAutoFit/>
          </a:bodyPr>
          <a:lstStyle/>
          <a:p>
            <a:pPr marL="342917" indent="-342917" algn="just" defTabSz="609630">
              <a:buFont typeface="+mj-lt"/>
              <a:buAutoNum type="arabicPeriod"/>
            </a:pPr>
            <a:r>
              <a:rPr lang="es-ES" sz="2133" b="1" dirty="0">
                <a:solidFill>
                  <a:prstClr val="white"/>
                </a:solidFill>
                <a:latin typeface="Arial" panose="020B0604020202020204" pitchFamily="34" charset="0"/>
                <a:cs typeface="Arial" panose="020B0604020202020204" pitchFamily="34" charset="0"/>
              </a:rPr>
              <a:t>Actualiza a menudo tu sistema operativo.</a:t>
            </a:r>
          </a:p>
          <a:p>
            <a:pPr algn="just" defTabSz="609630"/>
            <a:endParaRPr lang="es-ES" sz="2133" b="1" dirty="0">
              <a:solidFill>
                <a:prstClr val="white"/>
              </a:solidFill>
              <a:latin typeface="Arial" panose="020B0604020202020204" pitchFamily="34" charset="0"/>
              <a:cs typeface="Arial" panose="020B0604020202020204" pitchFamily="34" charset="0"/>
            </a:endParaRPr>
          </a:p>
          <a:p>
            <a:pPr algn="just" defTabSz="609630"/>
            <a:r>
              <a:rPr lang="es-ES" altLang="es-VE" sz="2133" b="1" dirty="0">
                <a:solidFill>
                  <a:prstClr val="white"/>
                </a:solidFill>
                <a:latin typeface="Arial" panose="020B0604020202020204" pitchFamily="34" charset="0"/>
                <a:cs typeface="Arial" panose="020B0604020202020204" pitchFamily="34" charset="0"/>
              </a:rPr>
              <a:t>2. Instala y mantén al día un buen antivirus.</a:t>
            </a:r>
          </a:p>
          <a:p>
            <a:pPr algn="just" defTabSz="609630"/>
            <a:endParaRPr lang="es-ES" altLang="es-VE" sz="2133" b="1" dirty="0">
              <a:solidFill>
                <a:prstClr val="white"/>
              </a:solidFill>
              <a:latin typeface="Arial" panose="020B0604020202020204" pitchFamily="34" charset="0"/>
              <a:cs typeface="Arial" panose="020B0604020202020204" pitchFamily="34" charset="0"/>
            </a:endParaRPr>
          </a:p>
          <a:p>
            <a:pPr algn="just" defTabSz="609630"/>
            <a:r>
              <a:rPr lang="es-ES" altLang="es-VE" sz="2133" b="1" dirty="0">
                <a:solidFill>
                  <a:prstClr val="white"/>
                </a:solidFill>
                <a:latin typeface="Arial" panose="020B0604020202020204" pitchFamily="34" charset="0"/>
                <a:cs typeface="Arial" panose="020B0604020202020204" pitchFamily="34" charset="0"/>
              </a:rPr>
              <a:t>3. No caigas en la trampa del phishing. </a:t>
            </a:r>
          </a:p>
          <a:p>
            <a:pPr algn="just" defTabSz="609630"/>
            <a:endParaRPr lang="es-ES" altLang="es-VE" sz="2133" b="1" dirty="0">
              <a:solidFill>
                <a:prstClr val="white"/>
              </a:solidFill>
              <a:latin typeface="Arial" panose="020B0604020202020204" pitchFamily="34" charset="0"/>
              <a:cs typeface="Arial" panose="020B0604020202020204" pitchFamily="34" charset="0"/>
            </a:endParaRPr>
          </a:p>
          <a:p>
            <a:pPr algn="just" defTabSz="609630"/>
            <a:r>
              <a:rPr lang="es-ES" altLang="es-VE" sz="2133" b="1" dirty="0">
                <a:solidFill>
                  <a:prstClr val="white"/>
                </a:solidFill>
                <a:latin typeface="Arial" panose="020B0604020202020204" pitchFamily="34" charset="0"/>
                <a:cs typeface="Arial" panose="020B0604020202020204" pitchFamily="34" charset="0"/>
              </a:rPr>
              <a:t>4. Evitar abrir archivos adjuntos sospechosos.</a:t>
            </a:r>
          </a:p>
          <a:p>
            <a:pPr algn="just" defTabSz="609630"/>
            <a:endParaRPr lang="es-ES" altLang="es-VE" sz="2133" b="1" dirty="0">
              <a:solidFill>
                <a:prstClr val="white"/>
              </a:solidFill>
              <a:latin typeface="Arial" panose="020B0604020202020204" pitchFamily="34" charset="0"/>
              <a:cs typeface="Arial" panose="020B0604020202020204" pitchFamily="34" charset="0"/>
            </a:endParaRPr>
          </a:p>
          <a:p>
            <a:pPr algn="just" defTabSz="609630"/>
            <a:r>
              <a:rPr lang="es-ES" altLang="es-VE" sz="2133" b="1" dirty="0">
                <a:solidFill>
                  <a:prstClr val="white"/>
                </a:solidFill>
                <a:latin typeface="Arial" panose="020B0604020202020204" pitchFamily="34" charset="0"/>
                <a:cs typeface="Arial" panose="020B0604020202020204" pitchFamily="34" charset="0"/>
              </a:rPr>
              <a:t>5. No confíes en redes wifi desconocidas. </a:t>
            </a:r>
          </a:p>
          <a:p>
            <a:pPr algn="just" defTabSz="609630"/>
            <a:endParaRPr lang="es-ES" altLang="es-VE" sz="2133" b="1" dirty="0">
              <a:solidFill>
                <a:prstClr val="white"/>
              </a:solidFill>
              <a:latin typeface="Arial" panose="020B0604020202020204" pitchFamily="34" charset="0"/>
              <a:cs typeface="Arial" panose="020B0604020202020204" pitchFamily="34" charset="0"/>
            </a:endParaRPr>
          </a:p>
          <a:p>
            <a:pPr algn="just" defTabSz="609630"/>
            <a:r>
              <a:rPr lang="es-ES" altLang="es-VE" sz="2133" b="1" dirty="0">
                <a:solidFill>
                  <a:prstClr val="white"/>
                </a:solidFill>
                <a:latin typeface="Arial" panose="020B0604020202020204" pitchFamily="34" charset="0"/>
                <a:cs typeface="Arial" panose="020B0604020202020204" pitchFamily="34" charset="0"/>
              </a:rPr>
              <a:t>6. Navega por </a:t>
            </a:r>
            <a:r>
              <a:rPr lang="es-ES" altLang="es-VE" sz="2133" b="1" dirty="0" err="1">
                <a:solidFill>
                  <a:prstClr val="white"/>
                </a:solidFill>
                <a:latin typeface="Arial" panose="020B0604020202020204" pitchFamily="34" charset="0"/>
                <a:cs typeface="Arial" panose="020B0604020202020204" pitchFamily="34" charset="0"/>
              </a:rPr>
              <a:t>URLs</a:t>
            </a:r>
            <a:r>
              <a:rPr lang="es-ES" altLang="es-VE" sz="2133" b="1" dirty="0">
                <a:solidFill>
                  <a:prstClr val="white"/>
                </a:solidFill>
                <a:latin typeface="Arial" panose="020B0604020202020204" pitchFamily="34" charset="0"/>
                <a:cs typeface="Arial" panose="020B0604020202020204" pitchFamily="34" charset="0"/>
              </a:rPr>
              <a:t> con prefijo HTTPS.</a:t>
            </a:r>
          </a:p>
        </p:txBody>
      </p:sp>
      <p:sp>
        <p:nvSpPr>
          <p:cNvPr id="13" name="CuadroTexto 12"/>
          <p:cNvSpPr txBox="1"/>
          <p:nvPr/>
        </p:nvSpPr>
        <p:spPr>
          <a:xfrm>
            <a:off x="2809376" y="43590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Recomendaciones de Navegación Segura</a:t>
            </a:r>
            <a:endParaRPr lang="es-VE" sz="2667" dirty="0">
              <a:solidFill>
                <a:srgbClr val="92D050"/>
              </a:solidFill>
              <a:latin typeface="Arial Black" panose="020B0A04020102020204" pitchFamily="34" charset="0"/>
            </a:endParaRPr>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165" y="2244511"/>
            <a:ext cx="4572396" cy="2387807"/>
          </a:xfrm>
          <a:prstGeom prst="rect">
            <a:avLst/>
          </a:prstGeom>
        </p:spPr>
      </p:pic>
      <p:pic>
        <p:nvPicPr>
          <p:cNvPr id="4" name="Picture 8">
            <a:extLst>
              <a:ext uri="{FF2B5EF4-FFF2-40B4-BE49-F238E27FC236}">
                <a16:creationId xmlns:a16="http://schemas.microsoft.com/office/drawing/2014/main" id="{2AAB3460-820A-34CA-5983-9265AF9A03B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1737059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273539" y="2624495"/>
            <a:ext cx="11107979" cy="3374642"/>
          </a:xfrm>
          <a:prstGeom prst="rect">
            <a:avLst/>
          </a:prstGeom>
          <a:noFill/>
        </p:spPr>
        <p:txBody>
          <a:bodyPr wrap="square" rtlCol="0">
            <a:spAutoFit/>
          </a:bodyPr>
          <a:lstStyle/>
          <a:p>
            <a:pPr algn="just" defTabSz="609630"/>
            <a:r>
              <a:rPr lang="es-ES" altLang="es-VE" sz="2133" b="1" dirty="0">
                <a:solidFill>
                  <a:prstClr val="white"/>
                </a:solidFill>
                <a:latin typeface="Arial" panose="020B0604020202020204" pitchFamily="34" charset="0"/>
                <a:cs typeface="Arial" panose="020B0604020202020204" pitchFamily="34" charset="0"/>
              </a:rPr>
              <a:t>7. Al terminar tu día, cierra sesión. </a:t>
            </a:r>
          </a:p>
          <a:p>
            <a:pPr algn="just" defTabSz="609630"/>
            <a:endParaRPr lang="es-ES" altLang="es-VE" sz="2133" b="1" dirty="0">
              <a:solidFill>
                <a:prstClr val="white"/>
              </a:solidFill>
              <a:latin typeface="Arial" panose="020B0604020202020204" pitchFamily="34" charset="0"/>
              <a:cs typeface="Arial" panose="020B0604020202020204" pitchFamily="34" charset="0"/>
            </a:endParaRPr>
          </a:p>
          <a:p>
            <a:pPr algn="just" defTabSz="609630"/>
            <a:r>
              <a:rPr lang="es-ES" altLang="es-VE" sz="2133" b="1" dirty="0">
                <a:solidFill>
                  <a:prstClr val="white"/>
                </a:solidFill>
                <a:latin typeface="Arial" panose="020B0604020202020204" pitchFamily="34" charset="0"/>
                <a:cs typeface="Arial" panose="020B0604020202020204" pitchFamily="34" charset="0"/>
              </a:rPr>
              <a:t>8. Selecciona contraseñas seguras y cámbialas periódicamente.</a:t>
            </a:r>
          </a:p>
          <a:p>
            <a:pPr marL="342917" indent="-342917" algn="just" defTabSz="609630">
              <a:buFont typeface="+mj-lt"/>
              <a:buAutoNum type="arabicPeriod"/>
            </a:pPr>
            <a:endParaRPr lang="es-ES" altLang="es-VE" sz="2133" b="1" dirty="0">
              <a:solidFill>
                <a:prstClr val="white"/>
              </a:solidFill>
              <a:latin typeface="Arial" panose="020B0604020202020204" pitchFamily="34" charset="0"/>
              <a:cs typeface="Arial" panose="020B0604020202020204" pitchFamily="34" charset="0"/>
            </a:endParaRPr>
          </a:p>
          <a:p>
            <a:pPr algn="just" defTabSz="609630"/>
            <a:r>
              <a:rPr lang="es-ES" altLang="es-VE" sz="2133" b="1" dirty="0">
                <a:solidFill>
                  <a:prstClr val="white"/>
                </a:solidFill>
                <a:latin typeface="Arial" panose="020B0604020202020204" pitchFamily="34" charset="0"/>
                <a:cs typeface="Arial" panose="020B0604020202020204" pitchFamily="34" charset="0"/>
              </a:rPr>
              <a:t>9. Utiliza dispositivos de confianza para operaciones confidenciales.</a:t>
            </a:r>
          </a:p>
          <a:p>
            <a:pPr marL="342917" indent="-342917" algn="just" defTabSz="609630">
              <a:buFont typeface="+mj-lt"/>
              <a:buAutoNum type="arabicPeriod"/>
            </a:pPr>
            <a:endParaRPr lang="es-ES" altLang="es-VE" sz="2133" b="1" dirty="0">
              <a:solidFill>
                <a:prstClr val="white"/>
              </a:solidFill>
              <a:latin typeface="Arial" panose="020B0604020202020204" pitchFamily="34" charset="0"/>
              <a:cs typeface="Arial" panose="020B0604020202020204" pitchFamily="34" charset="0"/>
            </a:endParaRPr>
          </a:p>
          <a:p>
            <a:pPr algn="just" defTabSz="609630"/>
            <a:r>
              <a:rPr lang="es-ES" altLang="es-VE" sz="2133" b="1" dirty="0">
                <a:solidFill>
                  <a:prstClr val="white"/>
                </a:solidFill>
                <a:latin typeface="Arial" panose="020B0604020202020204" pitchFamily="34" charset="0"/>
                <a:cs typeface="Arial" panose="020B0604020202020204" pitchFamily="34" charset="0"/>
              </a:rPr>
              <a:t>10. No responda a correos que requieran sus datos personales.</a:t>
            </a:r>
          </a:p>
          <a:p>
            <a:pPr marL="342917" indent="-342917" algn="just" defTabSz="609630">
              <a:buFont typeface="+mj-lt"/>
              <a:buAutoNum type="arabicPeriod"/>
            </a:pPr>
            <a:endParaRPr lang="es-ES" altLang="es-VE" sz="2133" b="1" dirty="0">
              <a:solidFill>
                <a:prstClr val="white"/>
              </a:solidFill>
              <a:latin typeface="Arial" panose="020B0604020202020204" pitchFamily="34" charset="0"/>
              <a:cs typeface="Arial" panose="020B0604020202020204" pitchFamily="34" charset="0"/>
            </a:endParaRPr>
          </a:p>
          <a:p>
            <a:pPr algn="just" defTabSz="609630"/>
            <a:r>
              <a:rPr lang="es-ES" altLang="es-VE" sz="2133" b="1" dirty="0">
                <a:solidFill>
                  <a:prstClr val="white"/>
                </a:solidFill>
                <a:latin typeface="Arial" panose="020B0604020202020204" pitchFamily="34" charset="0"/>
                <a:cs typeface="Arial" panose="020B0604020202020204" pitchFamily="34" charset="0"/>
              </a:rPr>
              <a:t>11. No hacer  clic en los correos electrónicos promocionales o de avisos urgentes.</a:t>
            </a:r>
          </a:p>
          <a:p>
            <a:pPr marL="342917" indent="-342917" algn="just" defTabSz="609630">
              <a:buFont typeface="+mj-lt"/>
              <a:buAutoNum type="arabicPeriod"/>
            </a:pPr>
            <a:endParaRPr lang="es-ES_tradnl" altLang="es-VE" sz="2133" b="1"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809376" y="43590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Recomendaciones de Navegación Segura</a:t>
            </a:r>
            <a:endParaRPr lang="es-VE" sz="2667" dirty="0">
              <a:solidFill>
                <a:srgbClr val="92D050"/>
              </a:solidFill>
              <a:latin typeface="Arial Black" panose="020B0A04020102020204" pitchFamily="34" charset="0"/>
            </a:endParaRPr>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0" y="1295401"/>
            <a:ext cx="3497130" cy="1826279"/>
          </a:xfrm>
          <a:prstGeom prst="rect">
            <a:avLst/>
          </a:prstGeom>
        </p:spPr>
      </p:pic>
      <p:pic>
        <p:nvPicPr>
          <p:cNvPr id="4" name="Picture 8">
            <a:extLst>
              <a:ext uri="{FF2B5EF4-FFF2-40B4-BE49-F238E27FC236}">
                <a16:creationId xmlns:a16="http://schemas.microsoft.com/office/drawing/2014/main" id="{3CC08BDF-20B4-57B1-7DE0-A87FF31F017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1380700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uadroTexto 11"/>
          <p:cNvSpPr txBox="1"/>
          <p:nvPr/>
        </p:nvSpPr>
        <p:spPr>
          <a:xfrm>
            <a:off x="508000" y="482600"/>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Políticas Generales de Activos de Información</a:t>
            </a:r>
            <a:endParaRPr lang="es-VE" sz="2667" dirty="0">
              <a:solidFill>
                <a:srgbClr val="1F497D"/>
              </a:solidFill>
              <a:latin typeface="Arial Black" panose="020B0A04020102020204" pitchFamily="34" charset="0"/>
            </a:endParaRPr>
          </a:p>
        </p:txBody>
      </p:sp>
      <p:sp>
        <p:nvSpPr>
          <p:cNvPr id="6" name="CuadroTexto 5"/>
          <p:cNvSpPr txBox="1"/>
          <p:nvPr/>
        </p:nvSpPr>
        <p:spPr>
          <a:xfrm>
            <a:off x="675143" y="1955800"/>
            <a:ext cx="7270411" cy="4031104"/>
          </a:xfrm>
          <a:prstGeom prst="rect">
            <a:avLst/>
          </a:prstGeom>
          <a:noFill/>
        </p:spPr>
        <p:txBody>
          <a:bodyPr wrap="square" rtlCol="0">
            <a:spAutoFit/>
          </a:bodyPr>
          <a:lstStyle/>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Los equipos de la compañía solo deben usarse para actividades de trabajo y no para otros fines, tales como personales, juegos y pasatiempos. </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La pérdida o robo de cualquier componente de hardware debe ser reportada inmediatamente a la Gerencia de Seguridad Física. </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Los Usuarios no deben copiar a un medio removible (como un </a:t>
            </a:r>
            <a:r>
              <a:rPr lang="es-ES" sz="2133" dirty="0" err="1">
                <a:solidFill>
                  <a:prstClr val="black"/>
                </a:solidFill>
                <a:latin typeface="Arial" panose="020B0604020202020204" pitchFamily="34" charset="0"/>
                <a:cs typeface="Arial" panose="020B0604020202020204" pitchFamily="34" charset="0"/>
              </a:rPr>
              <a:t>PenDrive</a:t>
            </a:r>
            <a:r>
              <a:rPr lang="es-ES" sz="2133" dirty="0">
                <a:solidFill>
                  <a:prstClr val="black"/>
                </a:solidFill>
                <a:latin typeface="Arial" panose="020B0604020202020204" pitchFamily="34" charset="0"/>
                <a:cs typeface="Arial" panose="020B0604020202020204" pitchFamily="34" charset="0"/>
              </a:rPr>
              <a:t>), el software o los datos residentes en las computadoras de La Organización, sin la aprobación previa de la gerencia para la que labora. </a:t>
            </a:r>
          </a:p>
        </p:txBody>
      </p:sp>
      <p:pic>
        <p:nvPicPr>
          <p:cNvPr id="2" name="Imagen 1"/>
          <p:cNvPicPr>
            <a:picLocks noChangeAspect="1"/>
          </p:cNvPicPr>
          <p:nvPr/>
        </p:nvPicPr>
        <p:blipFill>
          <a:blip r:embed="rId2"/>
          <a:stretch>
            <a:fillRect/>
          </a:stretch>
        </p:blipFill>
        <p:spPr>
          <a:xfrm>
            <a:off x="8356600" y="2667000"/>
            <a:ext cx="3835400" cy="3010789"/>
          </a:xfrm>
          <a:prstGeom prst="rect">
            <a:avLst/>
          </a:prstGeom>
        </p:spPr>
      </p:pic>
    </p:spTree>
    <p:extLst>
      <p:ext uri="{BB962C8B-B14F-4D97-AF65-F5344CB8AC3E}">
        <p14:creationId xmlns:p14="http://schemas.microsoft.com/office/powerpoint/2010/main" val="2279775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uadroTexto 11"/>
          <p:cNvSpPr txBox="1"/>
          <p:nvPr/>
        </p:nvSpPr>
        <p:spPr>
          <a:xfrm>
            <a:off x="504093" y="889000"/>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Políticas Generales de Activos de Información</a:t>
            </a:r>
            <a:endParaRPr lang="es-VE" sz="2667" dirty="0">
              <a:solidFill>
                <a:srgbClr val="1F497D"/>
              </a:solidFill>
              <a:latin typeface="Arial Black" panose="020B0A04020102020204" pitchFamily="34" charset="0"/>
            </a:endParaRPr>
          </a:p>
        </p:txBody>
      </p:sp>
      <p:sp>
        <p:nvSpPr>
          <p:cNvPr id="6" name="CuadroTexto 5"/>
          <p:cNvSpPr txBox="1"/>
          <p:nvPr/>
        </p:nvSpPr>
        <p:spPr>
          <a:xfrm>
            <a:off x="504093" y="2362200"/>
            <a:ext cx="7270411" cy="4359335"/>
          </a:xfrm>
          <a:prstGeom prst="rect">
            <a:avLst/>
          </a:prstGeom>
          <a:noFill/>
        </p:spPr>
        <p:txBody>
          <a:bodyPr wrap="square" rtlCol="0">
            <a:spAutoFit/>
          </a:bodyPr>
          <a:lstStyle/>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No deben moverse los equipos, ni reubicarlos sin autorización. Para llevar un equipo fuera de las instalaciones de La Organización, se requiere una autorización escrita del área de Seguridad Física. </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Los usuarios no pueden instalar software no autorizado. </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Los usuarios deben mantener su mesa limpia de cualquier papel que pueda contener sus contraseñas, debido a que esto forma parte de los ataques no electrónicos. </a:t>
            </a:r>
          </a:p>
          <a:p>
            <a:pPr marL="304815" indent="-304815"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0555" y="2616201"/>
            <a:ext cx="3754554" cy="2678723"/>
          </a:xfrm>
          <a:prstGeom prst="rect">
            <a:avLst/>
          </a:prstGeom>
        </p:spPr>
      </p:pic>
    </p:spTree>
    <p:extLst>
      <p:ext uri="{BB962C8B-B14F-4D97-AF65-F5344CB8AC3E}">
        <p14:creationId xmlns:p14="http://schemas.microsoft.com/office/powerpoint/2010/main" val="112307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F94950B3-11CA-4A84-AC7F-EAE7FC85EA88}"/>
              </a:ext>
            </a:extLst>
          </p:cNvPr>
          <p:cNvGraphicFramePr/>
          <p:nvPr>
            <p:extLst>
              <p:ext uri="{D42A27DB-BD31-4B8C-83A1-F6EECF244321}">
                <p14:modId xmlns:p14="http://schemas.microsoft.com/office/powerpoint/2010/main" val="759926513"/>
              </p:ext>
            </p:extLst>
          </p:nvPr>
        </p:nvGraphicFramePr>
        <p:xfrm>
          <a:off x="-1066800" y="431801"/>
          <a:ext cx="10566400" cy="6251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558800" y="256824"/>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TIPOS DE CIBERATAQUES</a:t>
            </a:r>
            <a:endParaRPr lang="es-VE" sz="2667" dirty="0">
              <a:solidFill>
                <a:srgbClr val="1F497D"/>
              </a:solidFill>
              <a:latin typeface="Arial Black" panose="020B0A04020102020204" pitchFamily="34" charset="0"/>
            </a:endParaRPr>
          </a:p>
        </p:txBody>
      </p:sp>
      <p:graphicFrame>
        <p:nvGraphicFramePr>
          <p:cNvPr id="16" name="Diagrama 15">
            <a:extLst>
              <a:ext uri="{FF2B5EF4-FFF2-40B4-BE49-F238E27FC236}">
                <a16:creationId xmlns:a16="http://schemas.microsoft.com/office/drawing/2014/main" id="{5C34C55B-7D28-4B13-90ED-794D299A649B}"/>
              </a:ext>
            </a:extLst>
          </p:cNvPr>
          <p:cNvGraphicFramePr/>
          <p:nvPr/>
        </p:nvGraphicFramePr>
        <p:xfrm>
          <a:off x="7213600" y="1415959"/>
          <a:ext cx="2826776" cy="5214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a 16">
            <a:extLst>
              <a:ext uri="{FF2B5EF4-FFF2-40B4-BE49-F238E27FC236}">
                <a16:creationId xmlns:a16="http://schemas.microsoft.com/office/drawing/2014/main" id="{E863BAF7-19D0-42BF-A6BB-EE5C7C83CD52}"/>
              </a:ext>
            </a:extLst>
          </p:cNvPr>
          <p:cNvGraphicFramePr/>
          <p:nvPr/>
        </p:nvGraphicFramePr>
        <p:xfrm>
          <a:off x="9155327" y="1415959"/>
          <a:ext cx="3188301" cy="52148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CuadroTexto 17"/>
          <p:cNvSpPr txBox="1"/>
          <p:nvPr/>
        </p:nvSpPr>
        <p:spPr>
          <a:xfrm>
            <a:off x="9048447" y="697101"/>
            <a:ext cx="2997200" cy="533736"/>
          </a:xfrm>
          <a:prstGeom prst="rect">
            <a:avLst/>
          </a:prstGeom>
          <a:noFill/>
        </p:spPr>
        <p:txBody>
          <a:bodyPr wrap="square" rtlCol="0">
            <a:spAutoFit/>
          </a:bodyPr>
          <a:lstStyle/>
          <a:p>
            <a:pPr defTabSz="609630">
              <a:lnSpc>
                <a:spcPct val="150000"/>
              </a:lnSpc>
            </a:pPr>
            <a:r>
              <a:rPr lang="es-ES" sz="2133" dirty="0">
                <a:solidFill>
                  <a:prstClr val="black"/>
                </a:solidFill>
                <a:latin typeface="Arial Black" panose="020B0A04020102020204" pitchFamily="34" charset="0"/>
                <a:cs typeface="Arial" panose="020B0604020202020204" pitchFamily="34" charset="0"/>
              </a:rPr>
              <a:t>Malware: </a:t>
            </a:r>
            <a:endParaRPr lang="es-VE" sz="2133" dirty="0">
              <a:solidFill>
                <a:prstClr val="black"/>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28463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17" grpId="0">
        <p:bldAsOne/>
      </p:bldGraphic>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572350" y="1541944"/>
            <a:ext cx="7020278" cy="2061718"/>
          </a:xfrm>
          <a:prstGeom prst="rect">
            <a:avLst/>
          </a:prstGeom>
          <a:noFill/>
        </p:spPr>
        <p:txBody>
          <a:bodyPr wrap="square" rtlCol="0">
            <a:spAutoFit/>
          </a:bodyPr>
          <a:lstStyle/>
          <a:p>
            <a:pPr algn="just" defTabSz="609630"/>
            <a:r>
              <a:rPr lang="es-ES" altLang="es-VE" sz="2133" b="1" dirty="0">
                <a:solidFill>
                  <a:prstClr val="white"/>
                </a:solidFill>
                <a:latin typeface="Arial" panose="020B0604020202020204" pitchFamily="34" charset="0"/>
                <a:cs typeface="Arial" panose="020B0604020202020204" pitchFamily="34" charset="0"/>
              </a:rPr>
              <a:t>Son todas las acciones en las cuales los ciberdelincuentes buscan romper o vulnerar algún sistema de seguridad de forma ilícita. Pueden estar motivados por una multitud de razones, fines de lucro, protesta o por el desafío.  </a:t>
            </a:r>
          </a:p>
          <a:p>
            <a:pPr marL="342917" indent="-342917" algn="just" defTabSz="609630">
              <a:buFont typeface="+mj-lt"/>
              <a:buAutoNum type="arabicPeriod"/>
            </a:pPr>
            <a:endParaRPr lang="es-ES_tradnl" altLang="es-VE" sz="2133" b="1"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809376" y="43590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Ciberataques</a:t>
            </a:r>
            <a:endParaRPr lang="es-VE" sz="2667" dirty="0">
              <a:solidFill>
                <a:srgbClr val="92D050"/>
              </a:solidFill>
              <a:latin typeface="Arial Black" panose="020B0A04020102020204" pitchFamily="34" charset="0"/>
            </a:endParaRPr>
          </a:p>
        </p:txBody>
      </p:sp>
      <p:pic>
        <p:nvPicPr>
          <p:cNvPr id="7" name="Imagen 6">
            <a:extLst>
              <a:ext uri="{FF2B5EF4-FFF2-40B4-BE49-F238E27FC236}">
                <a16:creationId xmlns:a16="http://schemas.microsoft.com/office/drawing/2014/main" id="{25253A2F-8FED-45BB-900A-04AEC9DB082C}"/>
              </a:ext>
            </a:extLst>
          </p:cNvPr>
          <p:cNvPicPr>
            <a:picLocks noChangeAspect="1"/>
          </p:cNvPicPr>
          <p:nvPr/>
        </p:nvPicPr>
        <p:blipFill>
          <a:blip r:embed="rId6"/>
          <a:stretch>
            <a:fillRect/>
          </a:stretch>
        </p:blipFill>
        <p:spPr>
          <a:xfrm>
            <a:off x="5232546" y="3877506"/>
            <a:ext cx="6394665" cy="2409845"/>
          </a:xfrm>
          <a:prstGeom prst="rect">
            <a:avLst/>
          </a:prstGeom>
        </p:spPr>
      </p:pic>
      <p:pic>
        <p:nvPicPr>
          <p:cNvPr id="3" name="Picture 8">
            <a:extLst>
              <a:ext uri="{FF2B5EF4-FFF2-40B4-BE49-F238E27FC236}">
                <a16:creationId xmlns:a16="http://schemas.microsoft.com/office/drawing/2014/main" id="{F107D6AC-BBF5-DFAB-3E6D-9F211D102FA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12984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sp>
        <p:nvSpPr>
          <p:cNvPr id="10" name="CuadroTexto 9"/>
          <p:cNvSpPr txBox="1"/>
          <p:nvPr/>
        </p:nvSpPr>
        <p:spPr>
          <a:xfrm>
            <a:off x="572349" y="907829"/>
            <a:ext cx="9536851" cy="420564"/>
          </a:xfrm>
          <a:prstGeom prst="rect">
            <a:avLst/>
          </a:prstGeom>
          <a:noFill/>
        </p:spPr>
        <p:txBody>
          <a:bodyPr wrap="square" rtlCol="0">
            <a:spAutoFit/>
          </a:bodyPr>
          <a:lstStyle/>
          <a:p>
            <a:pPr marL="342917" indent="-342917" algn="just" defTabSz="609630">
              <a:buFont typeface="+mj-lt"/>
              <a:buAutoNum type="arabicPeriod"/>
            </a:pPr>
            <a:r>
              <a:rPr lang="es-ES" altLang="es-VE" sz="2133" b="1" dirty="0">
                <a:solidFill>
                  <a:prstClr val="white"/>
                </a:solidFill>
                <a:latin typeface="Arial" panose="020B0604020202020204" pitchFamily="34" charset="0"/>
                <a:cs typeface="Arial" panose="020B0604020202020204" pitchFamily="34" charset="0"/>
              </a:rPr>
              <a:t>- ATAQUES DE CONTRASEÑAS:</a:t>
            </a:r>
          </a:p>
        </p:txBody>
      </p:sp>
      <p:sp>
        <p:nvSpPr>
          <p:cNvPr id="13" name="CuadroTexto 12"/>
          <p:cNvSpPr txBox="1"/>
          <p:nvPr/>
        </p:nvSpPr>
        <p:spPr>
          <a:xfrm>
            <a:off x="2809376" y="43590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Tipos Ciberataques</a:t>
            </a:r>
            <a:endParaRPr lang="es-VE" sz="2667" dirty="0">
              <a:solidFill>
                <a:srgbClr val="92D050"/>
              </a:solidFill>
              <a:latin typeface="Arial Black" panose="020B0A04020102020204" pitchFamily="34" charset="0"/>
            </a:endParaRPr>
          </a:p>
        </p:txBody>
      </p:sp>
      <p:sp>
        <p:nvSpPr>
          <p:cNvPr id="3" name="CuadroTexto 2"/>
          <p:cNvSpPr txBox="1"/>
          <p:nvPr/>
        </p:nvSpPr>
        <p:spPr>
          <a:xfrm>
            <a:off x="254000" y="2258605"/>
            <a:ext cx="6387251" cy="2389950"/>
          </a:xfrm>
          <a:prstGeom prst="rect">
            <a:avLst/>
          </a:prstGeom>
          <a:noFill/>
        </p:spPr>
        <p:txBody>
          <a:bodyPr wrap="square" rtlCol="0">
            <a:spAutoFit/>
          </a:bodyPr>
          <a:lstStyle/>
          <a:p>
            <a:pPr defTabSz="609630"/>
            <a:r>
              <a:rPr lang="es-ES" sz="2133" dirty="0">
                <a:solidFill>
                  <a:prstClr val="white"/>
                </a:solidFill>
                <a:latin typeface="Arial" panose="020B0604020202020204" pitchFamily="34" charset="0"/>
                <a:cs typeface="Arial" panose="020B0604020202020204" pitchFamily="34" charset="0"/>
              </a:rPr>
              <a:t>Los ciberdelincuentes utilizan diversas técnicas y herramientas con las que atacar a nuestras credenciales. </a:t>
            </a:r>
          </a:p>
          <a:p>
            <a:pPr defTabSz="609630"/>
            <a:endParaRPr lang="es-ES" sz="2133" dirty="0">
              <a:solidFill>
                <a:prstClr val="white"/>
              </a:solidFill>
              <a:latin typeface="Arial" panose="020B0604020202020204" pitchFamily="34" charset="0"/>
              <a:cs typeface="Arial" panose="020B0604020202020204" pitchFamily="34" charset="0"/>
            </a:endParaRPr>
          </a:p>
          <a:p>
            <a:pPr defTabSz="609630"/>
            <a:r>
              <a:rPr lang="es-ES" sz="2133" dirty="0">
                <a:solidFill>
                  <a:prstClr val="white"/>
                </a:solidFill>
                <a:latin typeface="Arial" panose="020B0604020202020204" pitchFamily="34" charset="0"/>
                <a:cs typeface="Arial" panose="020B0604020202020204" pitchFamily="34" charset="0"/>
              </a:rPr>
              <a:t>Los usuarios no siempre les dificultamos esta tarea, y solemos caer en malas prácticas que ponen en peligro nuestra seguridad </a:t>
            </a:r>
            <a:endParaRPr lang="es-VE" sz="2133" dirty="0">
              <a:solidFill>
                <a:prstClr val="white"/>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F4D57804-3948-4685-BD3E-3853AF68D95C}"/>
              </a:ext>
            </a:extLst>
          </p:cNvPr>
          <p:cNvPicPr>
            <a:picLocks noChangeAspect="1"/>
          </p:cNvPicPr>
          <p:nvPr/>
        </p:nvPicPr>
        <p:blipFill>
          <a:blip r:embed="rId4"/>
          <a:stretch>
            <a:fillRect/>
          </a:stretch>
        </p:blipFill>
        <p:spPr>
          <a:xfrm>
            <a:off x="7182339" y="1436938"/>
            <a:ext cx="4782761" cy="4848458"/>
          </a:xfrm>
          <a:prstGeom prst="rect">
            <a:avLst/>
          </a:prstGeom>
        </p:spPr>
      </p:pic>
      <p:pic>
        <p:nvPicPr>
          <p:cNvPr id="11" name="Imagen 10">
            <a:extLst>
              <a:ext uri="{FF2B5EF4-FFF2-40B4-BE49-F238E27FC236}">
                <a16:creationId xmlns:a16="http://schemas.microsoft.com/office/drawing/2014/main" id="{61A1FA6B-4D76-475F-8BBD-B96FC30AA4BB}"/>
              </a:ext>
            </a:extLst>
          </p:cNvPr>
          <p:cNvPicPr>
            <a:picLocks noChangeAspect="1"/>
          </p:cNvPicPr>
          <p:nvPr/>
        </p:nvPicPr>
        <p:blipFill>
          <a:blip r:embed="rId5"/>
          <a:stretch>
            <a:fillRect/>
          </a:stretch>
        </p:blipFill>
        <p:spPr>
          <a:xfrm>
            <a:off x="6784766" y="1438632"/>
            <a:ext cx="5407234" cy="4093543"/>
          </a:xfrm>
          <a:prstGeom prst="rect">
            <a:avLst/>
          </a:prstGeom>
        </p:spPr>
      </p:pic>
    </p:spTree>
    <p:extLst>
      <p:ext uri="{BB962C8B-B14F-4D97-AF65-F5344CB8AC3E}">
        <p14:creationId xmlns:p14="http://schemas.microsoft.com/office/powerpoint/2010/main" val="362594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09376" y="43590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Contraseñas por Defecto</a:t>
            </a:r>
            <a:endParaRPr lang="es-VE" sz="2667" dirty="0">
              <a:solidFill>
                <a:srgbClr val="92D050"/>
              </a:solidFill>
              <a:latin typeface="Arial Black" panose="020B0A04020102020204" pitchFamily="34" charset="0"/>
            </a:endParaRPr>
          </a:p>
        </p:txBody>
      </p:sp>
      <p:pic>
        <p:nvPicPr>
          <p:cNvPr id="8" name="Imagen 7">
            <a:extLst>
              <a:ext uri="{FF2B5EF4-FFF2-40B4-BE49-F238E27FC236}">
                <a16:creationId xmlns:a16="http://schemas.microsoft.com/office/drawing/2014/main" id="{67F53BB3-5CB6-4BCE-9D98-47CAEEDE0CA5}"/>
              </a:ext>
            </a:extLst>
          </p:cNvPr>
          <p:cNvPicPr>
            <a:picLocks noChangeAspect="1"/>
          </p:cNvPicPr>
          <p:nvPr/>
        </p:nvPicPr>
        <p:blipFill>
          <a:blip r:embed="rId6"/>
          <a:stretch>
            <a:fillRect/>
          </a:stretch>
        </p:blipFill>
        <p:spPr>
          <a:xfrm>
            <a:off x="572350" y="1191592"/>
            <a:ext cx="5202485" cy="5159802"/>
          </a:xfrm>
          <a:prstGeom prst="rect">
            <a:avLst/>
          </a:prstGeom>
        </p:spPr>
      </p:pic>
      <p:pic>
        <p:nvPicPr>
          <p:cNvPr id="11" name="Imagen 10">
            <a:extLst>
              <a:ext uri="{FF2B5EF4-FFF2-40B4-BE49-F238E27FC236}">
                <a16:creationId xmlns:a16="http://schemas.microsoft.com/office/drawing/2014/main" id="{1C4B4541-CC31-4F1F-88F4-AA90EE683F23}"/>
              </a:ext>
            </a:extLst>
          </p:cNvPr>
          <p:cNvPicPr>
            <a:picLocks noChangeAspect="1"/>
          </p:cNvPicPr>
          <p:nvPr/>
        </p:nvPicPr>
        <p:blipFill>
          <a:blip r:embed="rId7"/>
          <a:stretch>
            <a:fillRect/>
          </a:stretch>
        </p:blipFill>
        <p:spPr>
          <a:xfrm>
            <a:off x="6390044" y="1191592"/>
            <a:ext cx="5252798" cy="5070582"/>
          </a:xfrm>
          <a:prstGeom prst="rect">
            <a:avLst/>
          </a:prstGeom>
        </p:spPr>
      </p:pic>
      <p:pic>
        <p:nvPicPr>
          <p:cNvPr id="3" name="Picture 8">
            <a:extLst>
              <a:ext uri="{FF2B5EF4-FFF2-40B4-BE49-F238E27FC236}">
                <a16:creationId xmlns:a16="http://schemas.microsoft.com/office/drawing/2014/main" id="{968BCB38-7253-03F5-A94B-EB2BD8CFC5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400731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a:extLst>
            <a:ext uri="{FF2B5EF4-FFF2-40B4-BE49-F238E27FC236}">
              <a16:creationId xmlns:a16="http://schemas.microsoft.com/office/drawing/2014/main" id="{5E91F429-2A3F-FDBC-71D1-36900D012497}"/>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DEAAA7D-7924-B2B8-A21B-7DA964A241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sp>
        <p:nvSpPr>
          <p:cNvPr id="7" name="CuadroTexto 6">
            <a:extLst>
              <a:ext uri="{FF2B5EF4-FFF2-40B4-BE49-F238E27FC236}">
                <a16:creationId xmlns:a16="http://schemas.microsoft.com/office/drawing/2014/main" id="{21D82280-243C-05DF-1100-A54A228B86B9}"/>
              </a:ext>
            </a:extLst>
          </p:cNvPr>
          <p:cNvSpPr txBox="1"/>
          <p:nvPr/>
        </p:nvSpPr>
        <p:spPr>
          <a:xfrm>
            <a:off x="572348" y="553723"/>
            <a:ext cx="11341951" cy="1446550"/>
          </a:xfrm>
          <a:prstGeom prst="rect">
            <a:avLst/>
          </a:prstGeom>
          <a:noFill/>
        </p:spPr>
        <p:txBody>
          <a:bodyPr wrap="square" rtlCol="0">
            <a:spAutoFit/>
          </a:bodyPr>
          <a:lstStyle/>
          <a:p>
            <a:pPr algn="ctr"/>
            <a:r>
              <a:rPr lang="es-ES" sz="4400" b="1" i="0" u="none" strike="noStrike" baseline="0" dirty="0">
                <a:solidFill>
                  <a:srgbClr val="0092EB"/>
                </a:solidFill>
                <a:latin typeface="Helvetica-Bold"/>
              </a:rPr>
              <a:t>Seguridad de la Información /</a:t>
            </a:r>
          </a:p>
          <a:p>
            <a:pPr algn="ctr"/>
            <a:r>
              <a:rPr lang="es-ES" sz="4400" b="1" i="0" u="none" strike="noStrike" baseline="0" dirty="0">
                <a:solidFill>
                  <a:srgbClr val="0092EB"/>
                </a:solidFill>
                <a:latin typeface="Helvetica-Bold"/>
              </a:rPr>
              <a:t>Seguridad Informática &amp; Ciberseguridad</a:t>
            </a:r>
            <a:endParaRPr kumimoji="0" lang="es-VE" sz="4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Arial" panose="020B0604020202020204" pitchFamily="34" charset="0"/>
            </a:endParaRPr>
          </a:p>
        </p:txBody>
      </p:sp>
      <p:pic>
        <p:nvPicPr>
          <p:cNvPr id="9" name="Picture 3">
            <a:extLst>
              <a:ext uri="{FF2B5EF4-FFF2-40B4-BE49-F238E27FC236}">
                <a16:creationId xmlns:a16="http://schemas.microsoft.com/office/drawing/2014/main" id="{8D756961-2816-C83C-B34B-9AE34A75F6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pic>
        <p:nvPicPr>
          <p:cNvPr id="3" name="Picture 8">
            <a:extLst>
              <a:ext uri="{FF2B5EF4-FFF2-40B4-BE49-F238E27FC236}">
                <a16:creationId xmlns:a16="http://schemas.microsoft.com/office/drawing/2014/main" id="{0B049D05-0FB8-227A-1423-DC3842B0D70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pic>
        <p:nvPicPr>
          <p:cNvPr id="8" name="Imagen 7">
            <a:extLst>
              <a:ext uri="{FF2B5EF4-FFF2-40B4-BE49-F238E27FC236}">
                <a16:creationId xmlns:a16="http://schemas.microsoft.com/office/drawing/2014/main" id="{33C7E4C4-A425-F41A-4C5A-11C07C6E2593}"/>
              </a:ext>
            </a:extLst>
          </p:cNvPr>
          <p:cNvPicPr>
            <a:picLocks noChangeAspect="1"/>
          </p:cNvPicPr>
          <p:nvPr/>
        </p:nvPicPr>
        <p:blipFill>
          <a:blip r:embed="rId6"/>
          <a:stretch>
            <a:fillRect/>
          </a:stretch>
        </p:blipFill>
        <p:spPr>
          <a:xfrm>
            <a:off x="1748409" y="2174605"/>
            <a:ext cx="5619390" cy="3502408"/>
          </a:xfrm>
          <a:prstGeom prst="rect">
            <a:avLst/>
          </a:prstGeom>
        </p:spPr>
      </p:pic>
      <p:pic>
        <p:nvPicPr>
          <p:cNvPr id="14" name="Imagen 13">
            <a:extLst>
              <a:ext uri="{FF2B5EF4-FFF2-40B4-BE49-F238E27FC236}">
                <a16:creationId xmlns:a16="http://schemas.microsoft.com/office/drawing/2014/main" id="{6FAC5E0C-B11E-B837-34E3-8A63823E1EED}"/>
              </a:ext>
            </a:extLst>
          </p:cNvPr>
          <p:cNvPicPr>
            <a:picLocks noChangeAspect="1"/>
          </p:cNvPicPr>
          <p:nvPr/>
        </p:nvPicPr>
        <p:blipFill>
          <a:blip r:embed="rId7"/>
          <a:stretch>
            <a:fillRect/>
          </a:stretch>
        </p:blipFill>
        <p:spPr>
          <a:xfrm>
            <a:off x="5301407" y="3130938"/>
            <a:ext cx="5227754" cy="3502407"/>
          </a:xfrm>
          <a:prstGeom prst="rect">
            <a:avLst/>
          </a:prstGeom>
        </p:spPr>
      </p:pic>
    </p:spTree>
    <p:extLst>
      <p:ext uri="{BB962C8B-B14F-4D97-AF65-F5344CB8AC3E}">
        <p14:creationId xmlns:p14="http://schemas.microsoft.com/office/powerpoint/2010/main" val="2685664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09376" y="43590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Contraseñas por Defecto</a:t>
            </a:r>
            <a:endParaRPr lang="es-VE" sz="2667" dirty="0">
              <a:solidFill>
                <a:srgbClr val="92D050"/>
              </a:solidFill>
              <a:latin typeface="Arial Black" panose="020B0A04020102020204" pitchFamily="34" charset="0"/>
            </a:endParaRPr>
          </a:p>
        </p:txBody>
      </p:sp>
      <p:pic>
        <p:nvPicPr>
          <p:cNvPr id="7" name="Imagen 6">
            <a:extLst>
              <a:ext uri="{FF2B5EF4-FFF2-40B4-BE49-F238E27FC236}">
                <a16:creationId xmlns:a16="http://schemas.microsoft.com/office/drawing/2014/main" id="{59FB367C-949D-4F27-836B-2C51366B048D}"/>
              </a:ext>
            </a:extLst>
          </p:cNvPr>
          <p:cNvPicPr>
            <a:picLocks noChangeAspect="1"/>
          </p:cNvPicPr>
          <p:nvPr/>
        </p:nvPicPr>
        <p:blipFill>
          <a:blip r:embed="rId6"/>
          <a:stretch>
            <a:fillRect/>
          </a:stretch>
        </p:blipFill>
        <p:spPr>
          <a:xfrm>
            <a:off x="239597" y="1241257"/>
            <a:ext cx="7141779" cy="4456572"/>
          </a:xfrm>
          <a:prstGeom prst="rect">
            <a:avLst/>
          </a:prstGeom>
        </p:spPr>
      </p:pic>
      <p:pic>
        <p:nvPicPr>
          <p:cNvPr id="10" name="Imagen 9">
            <a:extLst>
              <a:ext uri="{FF2B5EF4-FFF2-40B4-BE49-F238E27FC236}">
                <a16:creationId xmlns:a16="http://schemas.microsoft.com/office/drawing/2014/main" id="{BF7E921A-1961-4F40-9605-EBD93F28CC54}"/>
              </a:ext>
            </a:extLst>
          </p:cNvPr>
          <p:cNvPicPr>
            <a:picLocks noChangeAspect="1"/>
          </p:cNvPicPr>
          <p:nvPr/>
        </p:nvPicPr>
        <p:blipFill>
          <a:blip r:embed="rId7"/>
          <a:stretch>
            <a:fillRect/>
          </a:stretch>
        </p:blipFill>
        <p:spPr>
          <a:xfrm>
            <a:off x="7622680" y="1067352"/>
            <a:ext cx="4330696" cy="4804381"/>
          </a:xfrm>
          <a:prstGeom prst="rect">
            <a:avLst/>
          </a:prstGeom>
        </p:spPr>
      </p:pic>
      <p:pic>
        <p:nvPicPr>
          <p:cNvPr id="3" name="Picture 8">
            <a:extLst>
              <a:ext uri="{FF2B5EF4-FFF2-40B4-BE49-F238E27FC236}">
                <a16:creationId xmlns:a16="http://schemas.microsoft.com/office/drawing/2014/main" id="{F0A933F4-8921-FB5C-7FDA-36730AF22A7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31321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220421" y="1955800"/>
            <a:ext cx="11107979" cy="748795"/>
          </a:xfrm>
          <a:prstGeom prst="rect">
            <a:avLst/>
          </a:prstGeom>
          <a:noFill/>
        </p:spPr>
        <p:txBody>
          <a:bodyPr wrap="square" rtlCol="0">
            <a:spAutoFit/>
          </a:bodyPr>
          <a:lstStyle/>
          <a:p>
            <a:pPr algn="just" defTabSz="609630"/>
            <a:r>
              <a:rPr lang="es-ES" altLang="es-VE" sz="2133" b="1" dirty="0">
                <a:solidFill>
                  <a:prstClr val="white"/>
                </a:solidFill>
                <a:latin typeface="Arial" panose="020B0604020202020204" pitchFamily="34" charset="0"/>
                <a:cs typeface="Arial" panose="020B0604020202020204" pitchFamily="34" charset="0"/>
              </a:rPr>
              <a:t>VIDEO</a:t>
            </a:r>
          </a:p>
          <a:p>
            <a:pPr marL="342917" indent="-342917" algn="just" defTabSz="609630">
              <a:buFont typeface="+mj-lt"/>
              <a:buAutoNum type="arabicPeriod"/>
            </a:pPr>
            <a:endParaRPr lang="es-ES_tradnl" altLang="es-VE" sz="2133" b="1"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522288" y="441314"/>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a Contraseñas por Defecto</a:t>
            </a:r>
            <a:endParaRPr lang="es-VE" sz="2667" dirty="0">
              <a:solidFill>
                <a:srgbClr val="92D050"/>
              </a:solidFill>
              <a:latin typeface="Arial Black" panose="020B0A04020102020204" pitchFamily="34" charset="0"/>
            </a:endParaRPr>
          </a:p>
        </p:txBody>
      </p:sp>
      <p:pic>
        <p:nvPicPr>
          <p:cNvPr id="3" name="Picture 8">
            <a:extLst>
              <a:ext uri="{FF2B5EF4-FFF2-40B4-BE49-F238E27FC236}">
                <a16:creationId xmlns:a16="http://schemas.microsoft.com/office/drawing/2014/main" id="{44B2A40F-D3F3-47FF-E9E9-A05E642BF6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3614325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09376" y="435906"/>
            <a:ext cx="9144000" cy="502766"/>
          </a:xfrm>
          <a:prstGeom prst="rect">
            <a:avLst/>
          </a:prstGeom>
          <a:noFill/>
        </p:spPr>
        <p:txBody>
          <a:bodyPr wrap="square" rtlCol="0">
            <a:spAutoFit/>
          </a:bodyPr>
          <a:lstStyle/>
          <a:p>
            <a:pPr marL="495325" indent="-495325" algn="r" defTabSz="609630">
              <a:buFont typeface="+mj-lt"/>
              <a:buAutoNum type="alphaLcParenR"/>
            </a:pPr>
            <a:r>
              <a:rPr lang="es-ES" sz="2667" dirty="0">
                <a:solidFill>
                  <a:srgbClr val="92D050"/>
                </a:solidFill>
                <a:latin typeface="Arial Black" panose="020B0A04020102020204" pitchFamily="34" charset="0"/>
              </a:rPr>
              <a:t>Ataques de Fuerza Bruta Tradicional</a:t>
            </a:r>
            <a:endParaRPr lang="es-VE" sz="2667" dirty="0">
              <a:solidFill>
                <a:srgbClr val="92D050"/>
              </a:solidFill>
              <a:latin typeface="Arial Black" panose="020B0A04020102020204" pitchFamily="34" charset="0"/>
            </a:endParaRPr>
          </a:p>
        </p:txBody>
      </p:sp>
      <p:sp>
        <p:nvSpPr>
          <p:cNvPr id="3" name="CuadroTexto 2"/>
          <p:cNvSpPr txBox="1"/>
          <p:nvPr/>
        </p:nvSpPr>
        <p:spPr>
          <a:xfrm>
            <a:off x="572349" y="1701800"/>
            <a:ext cx="6387251" cy="3046411"/>
          </a:xfrm>
          <a:prstGeom prst="rect">
            <a:avLst/>
          </a:prstGeom>
          <a:noFill/>
        </p:spPr>
        <p:txBody>
          <a:bodyPr wrap="square" rtlCol="0">
            <a:spAutoFit/>
          </a:bodyPr>
          <a:lstStyle/>
          <a:p>
            <a:pPr defTabSz="609630"/>
            <a:r>
              <a:rPr lang="es-ES" sz="2133" dirty="0">
                <a:solidFill>
                  <a:prstClr val="white"/>
                </a:solidFill>
                <a:latin typeface="Arial" panose="020B0604020202020204" pitchFamily="34" charset="0"/>
                <a:cs typeface="Arial" panose="020B0604020202020204" pitchFamily="34" charset="0"/>
              </a:rPr>
              <a:t>Consiste en adivinar nuestra contraseña a base de ensayo y error . </a:t>
            </a:r>
          </a:p>
          <a:p>
            <a:pPr defTabSz="609630"/>
            <a:endParaRPr lang="es-ES" sz="2133" dirty="0">
              <a:solidFill>
                <a:prstClr val="white"/>
              </a:solidFill>
              <a:latin typeface="Arial" panose="020B0604020202020204" pitchFamily="34" charset="0"/>
              <a:cs typeface="Arial" panose="020B0604020202020204" pitchFamily="34" charset="0"/>
            </a:endParaRPr>
          </a:p>
          <a:p>
            <a:pPr defTabSz="609630"/>
            <a:r>
              <a:rPr lang="es-ES" sz="2133" dirty="0">
                <a:solidFill>
                  <a:prstClr val="white"/>
                </a:solidFill>
                <a:latin typeface="Arial" panose="020B0604020202020204" pitchFamily="34" charset="0"/>
                <a:cs typeface="Arial" panose="020B0604020202020204" pitchFamily="34" charset="0"/>
              </a:rPr>
              <a:t>Los atacantes comienzan probando diferentes combinaciones con nuestros datos personales, en caso de conocerlos por otras vías. Luego, continúan haciendo combinaciones de palabras al azar, conjugando nombres, letras y números, hasta que dan con el patrón correcto. </a:t>
            </a:r>
            <a:endParaRPr lang="es-VE" sz="2133" dirty="0">
              <a:solidFill>
                <a:prstClr val="white"/>
              </a:solidFill>
              <a:latin typeface="Arial" panose="020B0604020202020204" pitchFamily="34" charset="0"/>
              <a:cs typeface="Arial" panose="020B0604020202020204" pitchFamily="34" charset="0"/>
            </a:endParaRPr>
          </a:p>
        </p:txBody>
      </p:sp>
      <p:pic>
        <p:nvPicPr>
          <p:cNvPr id="12" name="Imagen 11">
            <a:extLst>
              <a:ext uri="{FF2B5EF4-FFF2-40B4-BE49-F238E27FC236}">
                <a16:creationId xmlns:a16="http://schemas.microsoft.com/office/drawing/2014/main" id="{F3B94613-F439-41F9-93CF-2459C30E324D}"/>
              </a:ext>
            </a:extLst>
          </p:cNvPr>
          <p:cNvPicPr>
            <a:picLocks noChangeAspect="1"/>
          </p:cNvPicPr>
          <p:nvPr/>
        </p:nvPicPr>
        <p:blipFill>
          <a:blip r:embed="rId6"/>
          <a:stretch>
            <a:fillRect/>
          </a:stretch>
        </p:blipFill>
        <p:spPr>
          <a:xfrm>
            <a:off x="7194334" y="1447619"/>
            <a:ext cx="4468167" cy="2946400"/>
          </a:xfrm>
          <a:prstGeom prst="rect">
            <a:avLst/>
          </a:prstGeom>
        </p:spPr>
      </p:pic>
      <p:pic>
        <p:nvPicPr>
          <p:cNvPr id="4" name="Imagen 3"/>
          <p:cNvPicPr>
            <a:picLocks noChangeAspect="1"/>
          </p:cNvPicPr>
          <p:nvPr/>
        </p:nvPicPr>
        <p:blipFill>
          <a:blip r:embed="rId7"/>
          <a:stretch>
            <a:fillRect/>
          </a:stretch>
        </p:blipFill>
        <p:spPr>
          <a:xfrm>
            <a:off x="1778000" y="5257800"/>
            <a:ext cx="7650417" cy="908317"/>
          </a:xfrm>
          <a:prstGeom prst="rect">
            <a:avLst/>
          </a:prstGeom>
        </p:spPr>
      </p:pic>
      <p:pic>
        <p:nvPicPr>
          <p:cNvPr id="5" name="Picture 8">
            <a:extLst>
              <a:ext uri="{FF2B5EF4-FFF2-40B4-BE49-F238E27FC236}">
                <a16:creationId xmlns:a16="http://schemas.microsoft.com/office/drawing/2014/main" id="{67E577BF-2158-60A5-9370-4759D5EBED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1556905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09376" y="435906"/>
            <a:ext cx="9144000" cy="502766"/>
          </a:xfrm>
          <a:prstGeom prst="rect">
            <a:avLst/>
          </a:prstGeom>
          <a:noFill/>
        </p:spPr>
        <p:txBody>
          <a:bodyPr wrap="square" rtlCol="0">
            <a:spAutoFit/>
          </a:bodyPr>
          <a:lstStyle/>
          <a:p>
            <a:pPr marL="495325" indent="-495325" algn="r" defTabSz="609630">
              <a:buFont typeface="+mj-lt"/>
              <a:buAutoNum type="alphaLcParenR"/>
            </a:pPr>
            <a:r>
              <a:rPr lang="es-ES" sz="2667" dirty="0">
                <a:solidFill>
                  <a:srgbClr val="92D050"/>
                </a:solidFill>
                <a:latin typeface="Arial Black" panose="020B0A04020102020204" pitchFamily="34" charset="0"/>
              </a:rPr>
              <a:t>Ataques de Diccionario</a:t>
            </a:r>
            <a:endParaRPr lang="es-VE" sz="2667" dirty="0">
              <a:solidFill>
                <a:srgbClr val="92D050"/>
              </a:solidFill>
              <a:latin typeface="Arial Black" panose="020B0A04020102020204" pitchFamily="34" charset="0"/>
            </a:endParaRPr>
          </a:p>
        </p:txBody>
      </p:sp>
      <p:sp>
        <p:nvSpPr>
          <p:cNvPr id="3" name="CuadroTexto 2"/>
          <p:cNvSpPr txBox="1"/>
          <p:nvPr/>
        </p:nvSpPr>
        <p:spPr>
          <a:xfrm>
            <a:off x="572349" y="2087988"/>
            <a:ext cx="6387251" cy="2061718"/>
          </a:xfrm>
          <a:prstGeom prst="rect">
            <a:avLst/>
          </a:prstGeom>
          <a:noFill/>
        </p:spPr>
        <p:txBody>
          <a:bodyPr wrap="square" rtlCol="0">
            <a:spAutoFit/>
          </a:bodyPr>
          <a:lstStyle/>
          <a:p>
            <a:pPr defTabSz="609630"/>
            <a:r>
              <a:rPr lang="es-ES" sz="2133" dirty="0">
                <a:solidFill>
                  <a:prstClr val="white"/>
                </a:solidFill>
                <a:latin typeface="Arial" panose="020B0604020202020204" pitchFamily="34" charset="0"/>
                <a:cs typeface="Arial" panose="020B0604020202020204" pitchFamily="34" charset="0"/>
              </a:rPr>
              <a:t>Los atacantes utilizan un software que, de forma automática, trata de averiguar nuestra contraseña. Para ello, realiza diferentes comprobaciones empezando con letras simples como “a”, “AA” o “AAA” y, progresivamente va cambiando a palabra más complejas. </a:t>
            </a:r>
            <a:endParaRPr lang="es-VE" sz="2133" dirty="0">
              <a:solidFill>
                <a:prstClr val="white"/>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D39A7FFA-1B3E-48EF-93FF-7651B1983C96}"/>
              </a:ext>
            </a:extLst>
          </p:cNvPr>
          <p:cNvPicPr>
            <a:picLocks noChangeAspect="1"/>
          </p:cNvPicPr>
          <p:nvPr/>
        </p:nvPicPr>
        <p:blipFill>
          <a:blip r:embed="rId6"/>
          <a:stretch>
            <a:fillRect/>
          </a:stretch>
        </p:blipFill>
        <p:spPr>
          <a:xfrm>
            <a:off x="7055373" y="1711570"/>
            <a:ext cx="4909727" cy="2742222"/>
          </a:xfrm>
          <a:prstGeom prst="rect">
            <a:avLst/>
          </a:prstGeom>
        </p:spPr>
      </p:pic>
      <p:pic>
        <p:nvPicPr>
          <p:cNvPr id="10" name="Imagen 9">
            <a:extLst>
              <a:ext uri="{FF2B5EF4-FFF2-40B4-BE49-F238E27FC236}">
                <a16:creationId xmlns:a16="http://schemas.microsoft.com/office/drawing/2014/main" id="{70FEB7A0-0A51-4D37-848E-2A7BFE7625A3}"/>
              </a:ext>
            </a:extLst>
          </p:cNvPr>
          <p:cNvPicPr>
            <a:picLocks noChangeAspect="1"/>
          </p:cNvPicPr>
          <p:nvPr/>
        </p:nvPicPr>
        <p:blipFill>
          <a:blip r:embed="rId7"/>
          <a:stretch>
            <a:fillRect/>
          </a:stretch>
        </p:blipFill>
        <p:spPr>
          <a:xfrm>
            <a:off x="890700" y="4737093"/>
            <a:ext cx="6858129" cy="1331284"/>
          </a:xfrm>
          <a:prstGeom prst="rect">
            <a:avLst/>
          </a:prstGeom>
        </p:spPr>
      </p:pic>
      <p:pic>
        <p:nvPicPr>
          <p:cNvPr id="4" name="Picture 8">
            <a:extLst>
              <a:ext uri="{FF2B5EF4-FFF2-40B4-BE49-F238E27FC236}">
                <a16:creationId xmlns:a16="http://schemas.microsoft.com/office/drawing/2014/main" id="{56F11989-668A-9EBB-3BF1-096C1B6B97F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2993555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09376" y="435906"/>
            <a:ext cx="9144000" cy="502766"/>
          </a:xfrm>
          <a:prstGeom prst="rect">
            <a:avLst/>
          </a:prstGeom>
          <a:noFill/>
        </p:spPr>
        <p:txBody>
          <a:bodyPr wrap="square" rtlCol="0">
            <a:spAutoFit/>
          </a:bodyPr>
          <a:lstStyle/>
          <a:p>
            <a:pPr marL="495325" indent="-495325" algn="r" defTabSz="609630">
              <a:buFont typeface="+mj-lt"/>
              <a:buAutoNum type="alphaLcParenR"/>
            </a:pPr>
            <a:r>
              <a:rPr lang="es-ES" sz="2667" dirty="0">
                <a:solidFill>
                  <a:srgbClr val="92D050"/>
                </a:solidFill>
                <a:latin typeface="Arial Black" panose="020B0A04020102020204" pitchFamily="34" charset="0"/>
              </a:rPr>
              <a:t>Ataques Híbridos</a:t>
            </a:r>
            <a:endParaRPr lang="es-VE" sz="2667" dirty="0">
              <a:solidFill>
                <a:srgbClr val="92D050"/>
              </a:solidFill>
              <a:latin typeface="Arial Black" panose="020B0A04020102020204" pitchFamily="34" charset="0"/>
            </a:endParaRPr>
          </a:p>
        </p:txBody>
      </p:sp>
      <p:sp>
        <p:nvSpPr>
          <p:cNvPr id="3" name="CuadroTexto 2"/>
          <p:cNvSpPr txBox="1"/>
          <p:nvPr/>
        </p:nvSpPr>
        <p:spPr>
          <a:xfrm>
            <a:off x="293845" y="2422369"/>
            <a:ext cx="6387251" cy="1733488"/>
          </a:xfrm>
          <a:prstGeom prst="rect">
            <a:avLst/>
          </a:prstGeom>
          <a:noFill/>
        </p:spPr>
        <p:txBody>
          <a:bodyPr wrap="square" rtlCol="0">
            <a:spAutoFit/>
          </a:bodyPr>
          <a:lstStyle/>
          <a:p>
            <a:pPr defTabSz="609630"/>
            <a:r>
              <a:rPr lang="es-ES" sz="2133" dirty="0">
                <a:solidFill>
                  <a:prstClr val="white"/>
                </a:solidFill>
                <a:latin typeface="Arial" panose="020B0604020202020204" pitchFamily="34" charset="0"/>
                <a:cs typeface="Arial" panose="020B0604020202020204" pitchFamily="34" charset="0"/>
              </a:rPr>
              <a:t>Los ataques de fuerza bruta híbrida son una combinación de ataque de fuerza bruta tradicional y ataque basado en diccionario. La idea detrás de un ataque híbrido es que aplicarás un ataque de fuerza bruta en la lista de diccionarios. </a:t>
            </a:r>
            <a:endParaRPr lang="es-VE" sz="2133" dirty="0">
              <a:solidFill>
                <a:prstClr val="white"/>
              </a:solidFill>
              <a:latin typeface="Arial" panose="020B06040202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70FEB7A0-0A51-4D37-848E-2A7BFE7625A3}"/>
              </a:ext>
            </a:extLst>
          </p:cNvPr>
          <p:cNvPicPr>
            <a:picLocks noChangeAspect="1"/>
          </p:cNvPicPr>
          <p:nvPr/>
        </p:nvPicPr>
        <p:blipFill>
          <a:blip r:embed="rId6"/>
          <a:stretch>
            <a:fillRect/>
          </a:stretch>
        </p:blipFill>
        <p:spPr>
          <a:xfrm>
            <a:off x="572350" y="4968156"/>
            <a:ext cx="5830242" cy="1131753"/>
          </a:xfrm>
          <a:prstGeom prst="rect">
            <a:avLst/>
          </a:prstGeom>
        </p:spPr>
      </p:pic>
      <p:pic>
        <p:nvPicPr>
          <p:cNvPr id="12" name="Imagen 11">
            <a:extLst>
              <a:ext uri="{FF2B5EF4-FFF2-40B4-BE49-F238E27FC236}">
                <a16:creationId xmlns:a16="http://schemas.microsoft.com/office/drawing/2014/main" id="{2F1A9E41-370B-4DA4-BD0B-5DD5318E6296}"/>
              </a:ext>
            </a:extLst>
          </p:cNvPr>
          <p:cNvPicPr>
            <a:picLocks noChangeAspect="1"/>
          </p:cNvPicPr>
          <p:nvPr/>
        </p:nvPicPr>
        <p:blipFill>
          <a:blip r:embed="rId7"/>
          <a:stretch>
            <a:fillRect/>
          </a:stretch>
        </p:blipFill>
        <p:spPr>
          <a:xfrm>
            <a:off x="6751054" y="1239010"/>
            <a:ext cx="4924541" cy="4766002"/>
          </a:xfrm>
          <a:prstGeom prst="rect">
            <a:avLst/>
          </a:prstGeom>
        </p:spPr>
      </p:pic>
      <p:pic>
        <p:nvPicPr>
          <p:cNvPr id="4" name="Picture 8">
            <a:extLst>
              <a:ext uri="{FF2B5EF4-FFF2-40B4-BE49-F238E27FC236}">
                <a16:creationId xmlns:a16="http://schemas.microsoft.com/office/drawing/2014/main" id="{7CED4E0F-5B7B-ECD0-0523-0AB9F5F0239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1500597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09376" y="435906"/>
            <a:ext cx="9144000" cy="502766"/>
          </a:xfrm>
          <a:prstGeom prst="rect">
            <a:avLst/>
          </a:prstGeom>
          <a:noFill/>
        </p:spPr>
        <p:txBody>
          <a:bodyPr wrap="square" rtlCol="0">
            <a:spAutoFit/>
          </a:bodyPr>
          <a:lstStyle/>
          <a:p>
            <a:pPr algn="r" defTabSz="609630"/>
            <a:r>
              <a:rPr lang="es-ES" sz="2667" dirty="0" err="1">
                <a:solidFill>
                  <a:srgbClr val="92D050"/>
                </a:solidFill>
                <a:latin typeface="Arial Black" panose="020B0A04020102020204" pitchFamily="34" charset="0"/>
              </a:rPr>
              <a:t>Rainbow</a:t>
            </a:r>
            <a:r>
              <a:rPr lang="es-ES" sz="2667" dirty="0">
                <a:solidFill>
                  <a:srgbClr val="92D050"/>
                </a:solidFill>
                <a:latin typeface="Arial Black" panose="020B0A04020102020204" pitchFamily="34" charset="0"/>
              </a:rPr>
              <a:t> </a:t>
            </a:r>
            <a:r>
              <a:rPr lang="es-ES" sz="2667" dirty="0" err="1">
                <a:solidFill>
                  <a:srgbClr val="92D050"/>
                </a:solidFill>
                <a:latin typeface="Arial Black" panose="020B0A04020102020204" pitchFamily="34" charset="0"/>
              </a:rPr>
              <a:t>Table</a:t>
            </a:r>
            <a:endParaRPr lang="es-VE" sz="2667" dirty="0">
              <a:solidFill>
                <a:srgbClr val="92D050"/>
              </a:solidFill>
              <a:latin typeface="Arial Black" panose="020B0A04020102020204" pitchFamily="34" charset="0"/>
            </a:endParaRPr>
          </a:p>
        </p:txBody>
      </p:sp>
      <p:sp>
        <p:nvSpPr>
          <p:cNvPr id="3" name="CuadroTexto 2"/>
          <p:cNvSpPr txBox="1"/>
          <p:nvPr/>
        </p:nvSpPr>
        <p:spPr>
          <a:xfrm>
            <a:off x="254001" y="2831834"/>
            <a:ext cx="4481355" cy="2061718"/>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Las tablas de arcoíris son un conjunto enorme de hashes precalculados para combinarlos con casi todos los posibles caracteres especiales, letras y símbolos. </a:t>
            </a:r>
            <a:endParaRPr lang="es-VE" sz="2133" dirty="0">
              <a:solidFill>
                <a:prstClr val="white"/>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D88D56BB-12CC-4EA2-9D5A-9C338DBCBAD8}"/>
              </a:ext>
            </a:extLst>
          </p:cNvPr>
          <p:cNvPicPr>
            <a:picLocks noChangeAspect="1"/>
          </p:cNvPicPr>
          <p:nvPr/>
        </p:nvPicPr>
        <p:blipFill>
          <a:blip r:embed="rId6"/>
          <a:stretch>
            <a:fillRect/>
          </a:stretch>
        </p:blipFill>
        <p:spPr>
          <a:xfrm>
            <a:off x="5157923" y="1701800"/>
            <a:ext cx="6360309" cy="3963097"/>
          </a:xfrm>
          <a:prstGeom prst="rect">
            <a:avLst/>
          </a:prstGeom>
        </p:spPr>
      </p:pic>
      <p:pic>
        <p:nvPicPr>
          <p:cNvPr id="4" name="Picture 8">
            <a:extLst>
              <a:ext uri="{FF2B5EF4-FFF2-40B4-BE49-F238E27FC236}">
                <a16:creationId xmlns:a16="http://schemas.microsoft.com/office/drawing/2014/main" id="{6DAF1FE0-3C3A-EFDE-2E51-79AA4EDE2E1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3496036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380063" y="412472"/>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Tipos Ciberataques</a:t>
            </a:r>
            <a:endParaRPr lang="es-VE" sz="2667" dirty="0">
              <a:solidFill>
                <a:srgbClr val="1F497D"/>
              </a:solidFill>
              <a:latin typeface="Arial Black" panose="020B0A04020102020204" pitchFamily="34" charset="0"/>
            </a:endParaRPr>
          </a:p>
        </p:txBody>
      </p:sp>
      <p:sp>
        <p:nvSpPr>
          <p:cNvPr id="9" name="CuadroTexto 8"/>
          <p:cNvSpPr txBox="1"/>
          <p:nvPr/>
        </p:nvSpPr>
        <p:spPr>
          <a:xfrm>
            <a:off x="238369" y="2464631"/>
            <a:ext cx="6692051" cy="3046411"/>
          </a:xfrm>
          <a:prstGeom prst="rect">
            <a:avLst/>
          </a:prstGeom>
          <a:noFill/>
        </p:spPr>
        <p:txBody>
          <a:bodyPr wrap="square" rtlCol="0">
            <a:spAutoFit/>
          </a:bodyPr>
          <a:lstStyle/>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Es la práctica de utilizar técnicas psicológicas para manipular el comportamiento de las personas, se produce aprovechando el error humano y anima a las victimas a actuar en contra de sus intereses. </a:t>
            </a:r>
          </a:p>
          <a:p>
            <a:pPr marL="304815" indent="-304815" algn="just" defTabSz="609630">
              <a:buFont typeface="Courier New" panose="02070309020205020404" pitchFamily="49" charset="0"/>
              <a:buChar char="o"/>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Se refiere a conseguir que las personas divulguen datos privados o confidenciales en línea, ya sean de información financiera o de acceso. </a:t>
            </a:r>
          </a:p>
          <a:p>
            <a:pPr marL="304815" indent="-304815" algn="just" defTabSz="609630">
              <a:buFont typeface="Courier New" panose="02070309020205020404" pitchFamily="49" charset="0"/>
              <a:buChar char="o"/>
            </a:pPr>
            <a:endParaRPr lang="es-ES" sz="2133" dirty="0">
              <a:solidFill>
                <a:prstClr val="black"/>
              </a:solidFill>
              <a:latin typeface="Arial" panose="020B0604020202020204" pitchFamily="34" charset="0"/>
              <a:cs typeface="Arial" panose="020B0604020202020204" pitchFamily="34" charset="0"/>
            </a:endParaRPr>
          </a:p>
        </p:txBody>
      </p:sp>
      <p:sp>
        <p:nvSpPr>
          <p:cNvPr id="10" name="CuadroTexto 9"/>
          <p:cNvSpPr txBox="1"/>
          <p:nvPr/>
        </p:nvSpPr>
        <p:spPr>
          <a:xfrm>
            <a:off x="383971" y="1459509"/>
            <a:ext cx="5756285" cy="502766"/>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2- ATAQUES DE INGENIERÍA SOCIAL</a:t>
            </a:r>
            <a:r>
              <a:rPr lang="es-VE" sz="2667" dirty="0">
                <a:solidFill>
                  <a:srgbClr val="1F497D"/>
                </a:solidFill>
                <a:latin typeface="Arial Black" panose="020B0A04020102020204" pitchFamily="34" charset="0"/>
              </a:rPr>
              <a:t>: </a:t>
            </a:r>
            <a:endParaRPr lang="es-ES" sz="2133" dirty="0">
              <a:solidFill>
                <a:srgbClr val="1F497D"/>
              </a:solidFill>
              <a:latin typeface="Arial Black" panose="020B0A04020102020204" pitchFamily="34" charset="0"/>
            </a:endParaRPr>
          </a:p>
        </p:txBody>
      </p:sp>
      <p:pic>
        <p:nvPicPr>
          <p:cNvPr id="2" name="Imagen 1"/>
          <p:cNvPicPr>
            <a:picLocks noChangeAspect="1"/>
          </p:cNvPicPr>
          <p:nvPr/>
        </p:nvPicPr>
        <p:blipFill>
          <a:blip r:embed="rId6"/>
          <a:stretch>
            <a:fillRect/>
          </a:stretch>
        </p:blipFill>
        <p:spPr>
          <a:xfrm>
            <a:off x="7276123" y="2490031"/>
            <a:ext cx="4781508" cy="2390754"/>
          </a:xfrm>
          <a:prstGeom prst="rect">
            <a:avLst/>
          </a:prstGeom>
        </p:spPr>
      </p:pic>
      <p:pic>
        <p:nvPicPr>
          <p:cNvPr id="3" name="Picture 3">
            <a:extLst>
              <a:ext uri="{FF2B5EF4-FFF2-40B4-BE49-F238E27FC236}">
                <a16:creationId xmlns:a16="http://schemas.microsoft.com/office/drawing/2014/main" id="{54D9956F-6C0F-7CB9-0755-2F6C910EE7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spTree>
    <p:extLst>
      <p:ext uri="{BB962C8B-B14F-4D97-AF65-F5344CB8AC3E}">
        <p14:creationId xmlns:p14="http://schemas.microsoft.com/office/powerpoint/2010/main" val="3130042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380063" y="412472"/>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Elementos de Ingeniería Social </a:t>
            </a:r>
            <a:endParaRPr lang="es-VE" sz="2667" dirty="0">
              <a:solidFill>
                <a:srgbClr val="1F497D"/>
              </a:solidFill>
              <a:latin typeface="Arial Black" panose="020B0A04020102020204" pitchFamily="34" charset="0"/>
            </a:endParaRPr>
          </a:p>
        </p:txBody>
      </p:sp>
      <p:sp>
        <p:nvSpPr>
          <p:cNvPr id="9" name="CuadroTexto 8"/>
          <p:cNvSpPr txBox="1"/>
          <p:nvPr/>
        </p:nvSpPr>
        <p:spPr>
          <a:xfrm>
            <a:off x="110784" y="1457570"/>
            <a:ext cx="8103537" cy="5015797"/>
          </a:xfrm>
          <a:prstGeom prst="rect">
            <a:avLst/>
          </a:prstGeom>
          <a:noFill/>
        </p:spPr>
        <p:txBody>
          <a:bodyPr wrap="square" rtlCol="0">
            <a:spAutoFit/>
          </a:bodyPr>
          <a:lstStyle/>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Las herramientas utilizadas por la Ingeniería Social son tretas, artimañas, engaños elaborados  para confundir al usuario, o peor, lograr que el propio usuario comprometa seriamente la seguridad del sistema.</a:t>
            </a:r>
          </a:p>
          <a:p>
            <a:pPr marL="304815" indent="-304815" algn="just" defTabSz="609630">
              <a:buFont typeface="Courier New" panose="02070309020205020404" pitchFamily="49" charset="0"/>
              <a:buChar char="o"/>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Aprovecha sentimientos tales como curiosidad, la avaricia, el sexo, la compasión, la confianza excesiva; de esta forma consigue una acción por parte del usuario. </a:t>
            </a:r>
          </a:p>
          <a:p>
            <a:pPr marL="304815" indent="-304815" algn="just" defTabSz="609630">
              <a:buFont typeface="Courier New" panose="02070309020205020404" pitchFamily="49" charset="0"/>
              <a:buChar char="o"/>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La Ingeniería Social está orientada a personas con menos conocimiento y menos preparada. </a:t>
            </a:r>
          </a:p>
          <a:p>
            <a:pPr marL="304815" indent="-304815" algn="just" defTabSz="609630">
              <a:buFont typeface="Courier New" panose="02070309020205020404" pitchFamily="49" charset="0"/>
              <a:buChar char="o"/>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Tiene 6 principios principales entre los cuales se destacan: La reciprocidad, la urgencia, la consistencia (atacar un poco las costumbres), la confianza, la autoridad, la validación social. </a:t>
            </a:r>
          </a:p>
        </p:txBody>
      </p:sp>
      <p:pic>
        <p:nvPicPr>
          <p:cNvPr id="1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pic>
        <p:nvPicPr>
          <p:cNvPr id="20" name="Imagen 19"/>
          <p:cNvPicPr>
            <a:picLocks noChangeAspect="1"/>
          </p:cNvPicPr>
          <p:nvPr/>
        </p:nvPicPr>
        <p:blipFill>
          <a:blip r:embed="rId6"/>
          <a:stretch>
            <a:fillRect/>
          </a:stretch>
        </p:blipFill>
        <p:spPr>
          <a:xfrm>
            <a:off x="8532670" y="1605700"/>
            <a:ext cx="3086980" cy="4837850"/>
          </a:xfrm>
          <a:prstGeom prst="rect">
            <a:avLst/>
          </a:prstGeom>
        </p:spPr>
      </p:pic>
    </p:spTree>
    <p:extLst>
      <p:ext uri="{BB962C8B-B14F-4D97-AF65-F5344CB8AC3E}">
        <p14:creationId xmlns:p14="http://schemas.microsoft.com/office/powerpoint/2010/main" val="142833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380063" y="412472"/>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Principios de </a:t>
            </a:r>
            <a:r>
              <a:rPr lang="es-ES" sz="2667" dirty="0" err="1">
                <a:solidFill>
                  <a:srgbClr val="1F497D"/>
                </a:solidFill>
                <a:latin typeface="Arial Black" panose="020B0A04020102020204" pitchFamily="34" charset="0"/>
              </a:rPr>
              <a:t>Mitnick</a:t>
            </a:r>
            <a:endParaRPr lang="es-VE" sz="2667" dirty="0">
              <a:solidFill>
                <a:srgbClr val="1F497D"/>
              </a:solidFill>
              <a:latin typeface="Arial Black" panose="020B0A04020102020204" pitchFamily="34" charset="0"/>
            </a:endParaRPr>
          </a:p>
        </p:txBody>
      </p:sp>
      <p:sp>
        <p:nvSpPr>
          <p:cNvPr id="9" name="CuadroTexto 8"/>
          <p:cNvSpPr txBox="1"/>
          <p:nvPr/>
        </p:nvSpPr>
        <p:spPr>
          <a:xfrm>
            <a:off x="380064" y="1447801"/>
            <a:ext cx="7697137" cy="4687565"/>
          </a:xfrm>
          <a:prstGeom prst="rect">
            <a:avLst/>
          </a:prstGeom>
          <a:noFill/>
        </p:spPr>
        <p:txBody>
          <a:bodyPr wrap="square" rtlCol="0">
            <a:spAutoFit/>
          </a:bodyPr>
          <a:lstStyle/>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Todos queremos ayudar.</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El primer movimiento es siempre de confianza hacia el otro. </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No nos gusta decir que no.</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A todos nos gusta que nos alaben.</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En los sistemas de información, el eslabón más débil es siempre el usuario.</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El miedo y la codicia.</a:t>
            </a: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Arial" panose="020B0604020202020204" pitchFamily="34" charset="0"/>
              <a:buChar char="•"/>
            </a:pPr>
            <a:r>
              <a:rPr lang="es-ES" sz="2133" dirty="0">
                <a:solidFill>
                  <a:prstClr val="black"/>
                </a:solidFill>
                <a:latin typeface="Arial" panose="020B0604020202020204" pitchFamily="34" charset="0"/>
                <a:cs typeface="Arial" panose="020B0604020202020204" pitchFamily="34" charset="0"/>
              </a:rPr>
              <a:t>La inocencia y la credulidad. </a:t>
            </a:r>
          </a:p>
        </p:txBody>
      </p:sp>
      <p:pic>
        <p:nvPicPr>
          <p:cNvPr id="1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pic>
        <p:nvPicPr>
          <p:cNvPr id="10" name="Imagen 9"/>
          <p:cNvPicPr>
            <a:picLocks noChangeAspect="1"/>
          </p:cNvPicPr>
          <p:nvPr/>
        </p:nvPicPr>
        <p:blipFill>
          <a:blip r:embed="rId6"/>
          <a:stretch>
            <a:fillRect/>
          </a:stretch>
        </p:blipFill>
        <p:spPr>
          <a:xfrm>
            <a:off x="8409721" y="2147982"/>
            <a:ext cx="3541826" cy="2597679"/>
          </a:xfrm>
          <a:prstGeom prst="rect">
            <a:avLst/>
          </a:prstGeom>
        </p:spPr>
      </p:pic>
    </p:spTree>
    <p:extLst>
      <p:ext uri="{BB962C8B-B14F-4D97-AF65-F5344CB8AC3E}">
        <p14:creationId xmlns:p14="http://schemas.microsoft.com/office/powerpoint/2010/main" val="358066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4001" y="254001"/>
            <a:ext cx="636699" cy="636699"/>
          </a:xfrm>
          <a:prstGeom prst="rect">
            <a:avLst/>
          </a:prstGeom>
        </p:spPr>
      </p:pic>
      <p:pic>
        <p:nvPicPr>
          <p:cNvPr id="11"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17210" y="5969382"/>
            <a:ext cx="636699" cy="636699"/>
          </a:xfrm>
          <a:prstGeom prst="rect">
            <a:avLst/>
          </a:prstGeom>
        </p:spPr>
      </p:pic>
      <p:sp>
        <p:nvSpPr>
          <p:cNvPr id="52" name="CuadroTexto 51"/>
          <p:cNvSpPr txBox="1"/>
          <p:nvPr/>
        </p:nvSpPr>
        <p:spPr>
          <a:xfrm>
            <a:off x="572350" y="1244600"/>
            <a:ext cx="5256101" cy="502766"/>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TIPOS DE INGENIERÍA SOCIAL</a:t>
            </a:r>
            <a:r>
              <a:rPr lang="es-VE" sz="2667" dirty="0">
                <a:solidFill>
                  <a:srgbClr val="1F497D"/>
                </a:solidFill>
                <a:latin typeface="Arial Black" panose="020B0A04020102020204" pitchFamily="34" charset="0"/>
              </a:rPr>
              <a:t>: </a:t>
            </a:r>
            <a:endParaRPr lang="es-ES" sz="2133" dirty="0">
              <a:solidFill>
                <a:srgbClr val="1F497D"/>
              </a:solidFill>
              <a:latin typeface="Arial Black" panose="020B0A04020102020204" pitchFamily="34" charset="0"/>
            </a:endParaRPr>
          </a:p>
        </p:txBody>
      </p:sp>
      <p:sp>
        <p:nvSpPr>
          <p:cNvPr id="53" name="CuadroTexto 52"/>
          <p:cNvSpPr txBox="1"/>
          <p:nvPr/>
        </p:nvSpPr>
        <p:spPr>
          <a:xfrm>
            <a:off x="572349" y="4187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Formas Conocidas de Ingeniería Social </a:t>
            </a:r>
            <a:endParaRPr lang="es-VE" sz="2667" dirty="0">
              <a:solidFill>
                <a:srgbClr val="1F497D"/>
              </a:solidFill>
              <a:latin typeface="Arial Black" panose="020B0A04020102020204" pitchFamily="34" charset="0"/>
            </a:endParaRPr>
          </a:p>
        </p:txBody>
      </p:sp>
      <p:sp>
        <p:nvSpPr>
          <p:cNvPr id="54" name="Elipse 53"/>
          <p:cNvSpPr/>
          <p:nvPr/>
        </p:nvSpPr>
        <p:spPr>
          <a:xfrm>
            <a:off x="4292670" y="3683000"/>
            <a:ext cx="1328276" cy="105677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55" name="Elipse 54"/>
          <p:cNvSpPr/>
          <p:nvPr/>
        </p:nvSpPr>
        <p:spPr>
          <a:xfrm>
            <a:off x="6774780" y="1854200"/>
            <a:ext cx="1328276" cy="105677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56" name="Elipse 55"/>
          <p:cNvSpPr/>
          <p:nvPr/>
        </p:nvSpPr>
        <p:spPr>
          <a:xfrm>
            <a:off x="3614470" y="254000"/>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57" name="Elipse 56"/>
          <p:cNvSpPr/>
          <p:nvPr/>
        </p:nvSpPr>
        <p:spPr>
          <a:xfrm>
            <a:off x="2041028" y="1319112"/>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58" name="Elipse 57"/>
          <p:cNvSpPr/>
          <p:nvPr/>
        </p:nvSpPr>
        <p:spPr>
          <a:xfrm>
            <a:off x="1524001" y="2951854"/>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59" name="Elipse 58"/>
          <p:cNvSpPr/>
          <p:nvPr/>
        </p:nvSpPr>
        <p:spPr>
          <a:xfrm>
            <a:off x="5740701" y="34830"/>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60" name="Elipse 59"/>
          <p:cNvSpPr/>
          <p:nvPr/>
        </p:nvSpPr>
        <p:spPr>
          <a:xfrm>
            <a:off x="9029618" y="2360618"/>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61" name="Elipse 60"/>
          <p:cNvSpPr/>
          <p:nvPr/>
        </p:nvSpPr>
        <p:spPr>
          <a:xfrm>
            <a:off x="6837074" y="5133756"/>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62" name="Elipse 61"/>
          <p:cNvSpPr/>
          <p:nvPr/>
        </p:nvSpPr>
        <p:spPr>
          <a:xfrm>
            <a:off x="2411109" y="4477540"/>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63" name="CuadroTexto 62"/>
          <p:cNvSpPr txBox="1"/>
          <p:nvPr/>
        </p:nvSpPr>
        <p:spPr>
          <a:xfrm>
            <a:off x="2478270" y="1871146"/>
            <a:ext cx="1168400" cy="338554"/>
          </a:xfrm>
          <a:prstGeom prst="rect">
            <a:avLst/>
          </a:prstGeom>
          <a:noFill/>
        </p:spPr>
        <p:txBody>
          <a:bodyPr wrap="square" rtlCol="0">
            <a:spAutoFit/>
          </a:bodyPr>
          <a:lstStyle/>
          <a:p>
            <a:pPr defTabSz="609630"/>
            <a:r>
              <a:rPr lang="es-ES" sz="1600" b="1" dirty="0" err="1">
                <a:solidFill>
                  <a:prstClr val="black"/>
                </a:solidFill>
                <a:latin typeface="Arial Black" panose="020B0A04020102020204" pitchFamily="34" charset="0"/>
                <a:cs typeface="Arial" panose="020B0604020202020204" pitchFamily="34" charset="0"/>
              </a:rPr>
              <a:t>Whaling</a:t>
            </a:r>
            <a:endParaRPr lang="es-VE" sz="1600" b="1" dirty="0">
              <a:solidFill>
                <a:prstClr val="black"/>
              </a:solidFill>
              <a:latin typeface="Arial Black" panose="020B0A04020102020204" pitchFamily="34" charset="0"/>
              <a:cs typeface="Arial" panose="020B0604020202020204" pitchFamily="34" charset="0"/>
            </a:endParaRPr>
          </a:p>
        </p:txBody>
      </p:sp>
      <p:sp>
        <p:nvSpPr>
          <p:cNvPr id="64" name="CuadroTexto 63"/>
          <p:cNvSpPr txBox="1"/>
          <p:nvPr/>
        </p:nvSpPr>
        <p:spPr>
          <a:xfrm>
            <a:off x="4113773" y="780269"/>
            <a:ext cx="1168400" cy="338554"/>
          </a:xfrm>
          <a:prstGeom prst="rect">
            <a:avLst/>
          </a:prstGeom>
          <a:noFill/>
        </p:spPr>
        <p:txBody>
          <a:bodyPr wrap="square" rtlCol="0">
            <a:spAutoFit/>
          </a:bodyPr>
          <a:lstStyle/>
          <a:p>
            <a:pPr defTabSz="609630"/>
            <a:r>
              <a:rPr lang="es-ES" sz="1600" b="1" dirty="0" err="1">
                <a:solidFill>
                  <a:prstClr val="black"/>
                </a:solidFill>
                <a:latin typeface="Arial Black" panose="020B0A04020102020204" pitchFamily="34" charset="0"/>
                <a:cs typeface="Arial" panose="020B0604020202020204" pitchFamily="34" charset="0"/>
              </a:rPr>
              <a:t>Baiting</a:t>
            </a:r>
            <a:endParaRPr lang="es-VE" sz="1600" b="1" dirty="0">
              <a:solidFill>
                <a:prstClr val="black"/>
              </a:solidFill>
              <a:latin typeface="Arial Black" panose="020B0A04020102020204" pitchFamily="34" charset="0"/>
              <a:cs typeface="Arial" panose="020B0604020202020204" pitchFamily="34" charset="0"/>
            </a:endParaRPr>
          </a:p>
        </p:txBody>
      </p:sp>
      <p:sp>
        <p:nvSpPr>
          <p:cNvPr id="65" name="CuadroTexto 64"/>
          <p:cNvSpPr txBox="1"/>
          <p:nvPr/>
        </p:nvSpPr>
        <p:spPr>
          <a:xfrm>
            <a:off x="1670620" y="3400911"/>
            <a:ext cx="1623901" cy="584775"/>
          </a:xfrm>
          <a:prstGeom prst="rect">
            <a:avLst/>
          </a:prstGeom>
          <a:noFill/>
        </p:spPr>
        <p:txBody>
          <a:bodyPr wrap="square" rtlCol="0">
            <a:spAutoFit/>
          </a:bodyPr>
          <a:lstStyle/>
          <a:p>
            <a:pPr algn="ctr" defTabSz="609630"/>
            <a:r>
              <a:rPr lang="es-ES" sz="1600" b="1" dirty="0" err="1">
                <a:solidFill>
                  <a:prstClr val="black"/>
                </a:solidFill>
                <a:latin typeface="Arial Black" panose="020B0A04020102020204" pitchFamily="34" charset="0"/>
                <a:cs typeface="Arial" panose="020B0604020202020204" pitchFamily="34" charset="0"/>
              </a:rPr>
              <a:t>Shoulder</a:t>
            </a:r>
            <a:r>
              <a:rPr lang="es-ES" sz="1600" b="1" dirty="0">
                <a:solidFill>
                  <a:prstClr val="black"/>
                </a:solidFill>
                <a:latin typeface="Arial Black" panose="020B0A04020102020204" pitchFamily="34" charset="0"/>
                <a:cs typeface="Arial" panose="020B0604020202020204" pitchFamily="34" charset="0"/>
              </a:rPr>
              <a:t> </a:t>
            </a:r>
          </a:p>
          <a:p>
            <a:pPr algn="ctr" defTabSz="609630"/>
            <a:r>
              <a:rPr lang="es-ES" sz="1600" b="1" dirty="0" err="1">
                <a:solidFill>
                  <a:prstClr val="black"/>
                </a:solidFill>
                <a:latin typeface="Arial Black" panose="020B0A04020102020204" pitchFamily="34" charset="0"/>
                <a:cs typeface="Arial" panose="020B0604020202020204" pitchFamily="34" charset="0"/>
              </a:rPr>
              <a:t>Surfin</a:t>
            </a:r>
            <a:endParaRPr lang="es-VE" sz="1600" b="1" dirty="0">
              <a:solidFill>
                <a:prstClr val="black"/>
              </a:solidFill>
              <a:latin typeface="Arial Black" panose="020B0A04020102020204" pitchFamily="34" charset="0"/>
              <a:cs typeface="Arial" panose="020B0604020202020204" pitchFamily="34" charset="0"/>
            </a:endParaRPr>
          </a:p>
        </p:txBody>
      </p:sp>
      <p:sp>
        <p:nvSpPr>
          <p:cNvPr id="66" name="CuadroTexto 65"/>
          <p:cNvSpPr txBox="1"/>
          <p:nvPr/>
        </p:nvSpPr>
        <p:spPr>
          <a:xfrm>
            <a:off x="5985912" y="574303"/>
            <a:ext cx="1537547" cy="338554"/>
          </a:xfrm>
          <a:prstGeom prst="rect">
            <a:avLst/>
          </a:prstGeom>
          <a:noFill/>
        </p:spPr>
        <p:txBody>
          <a:bodyPr wrap="square" rtlCol="0">
            <a:spAutoFit/>
          </a:bodyPr>
          <a:lstStyle/>
          <a:p>
            <a:pPr defTabSz="609630"/>
            <a:r>
              <a:rPr lang="es-ES" sz="1600" b="1" dirty="0" err="1">
                <a:solidFill>
                  <a:prstClr val="black"/>
                </a:solidFill>
                <a:latin typeface="Arial Black" panose="020B0A04020102020204" pitchFamily="34" charset="0"/>
                <a:cs typeface="Arial" panose="020B0604020202020204" pitchFamily="34" charset="0"/>
              </a:rPr>
              <a:t>Pretexting</a:t>
            </a:r>
            <a:endParaRPr lang="es-VE" sz="1600" b="1" dirty="0">
              <a:solidFill>
                <a:prstClr val="black"/>
              </a:solidFill>
              <a:latin typeface="Arial Black" panose="020B0A04020102020204" pitchFamily="34" charset="0"/>
              <a:cs typeface="Arial" panose="020B0604020202020204" pitchFamily="34" charset="0"/>
            </a:endParaRPr>
          </a:p>
        </p:txBody>
      </p:sp>
      <p:sp>
        <p:nvSpPr>
          <p:cNvPr id="67" name="CuadroTexto 66"/>
          <p:cNvSpPr txBox="1"/>
          <p:nvPr/>
        </p:nvSpPr>
        <p:spPr>
          <a:xfrm>
            <a:off x="9176125" y="2919208"/>
            <a:ext cx="1667087" cy="338554"/>
          </a:xfrm>
          <a:prstGeom prst="rect">
            <a:avLst/>
          </a:prstGeom>
          <a:noFill/>
        </p:spPr>
        <p:txBody>
          <a:bodyPr wrap="square" rtlCol="0">
            <a:spAutoFit/>
          </a:bodyPr>
          <a:lstStyle/>
          <a:p>
            <a:pPr defTabSz="609630"/>
            <a:r>
              <a:rPr lang="es-ES" sz="1600" b="1" dirty="0" err="1">
                <a:solidFill>
                  <a:prstClr val="black"/>
                </a:solidFill>
                <a:latin typeface="Arial Black" panose="020B0A04020102020204" pitchFamily="34" charset="0"/>
                <a:cs typeface="Arial" panose="020B0604020202020204" pitchFamily="34" charset="0"/>
              </a:rPr>
              <a:t>Honey</a:t>
            </a:r>
            <a:r>
              <a:rPr lang="es-ES" sz="1600" b="1" dirty="0">
                <a:solidFill>
                  <a:prstClr val="black"/>
                </a:solidFill>
                <a:latin typeface="Arial Black" panose="020B0A04020102020204" pitchFamily="34" charset="0"/>
                <a:cs typeface="Arial" panose="020B0604020202020204" pitchFamily="34" charset="0"/>
              </a:rPr>
              <a:t> </a:t>
            </a:r>
            <a:r>
              <a:rPr lang="es-ES" sz="1600" b="1" dirty="0" err="1">
                <a:solidFill>
                  <a:prstClr val="black"/>
                </a:solidFill>
                <a:latin typeface="Arial Black" panose="020B0A04020102020204" pitchFamily="34" charset="0"/>
                <a:cs typeface="Arial" panose="020B0604020202020204" pitchFamily="34" charset="0"/>
              </a:rPr>
              <a:t>Trap</a:t>
            </a:r>
            <a:endParaRPr lang="es-VE" sz="1600" b="1" dirty="0">
              <a:solidFill>
                <a:prstClr val="black"/>
              </a:solidFill>
              <a:latin typeface="Arial Black" panose="020B0A04020102020204" pitchFamily="34" charset="0"/>
              <a:cs typeface="Arial" panose="020B0604020202020204" pitchFamily="34" charset="0"/>
            </a:endParaRPr>
          </a:p>
        </p:txBody>
      </p:sp>
      <p:sp>
        <p:nvSpPr>
          <p:cNvPr id="68" name="CuadroTexto 67"/>
          <p:cNvSpPr txBox="1"/>
          <p:nvPr/>
        </p:nvSpPr>
        <p:spPr>
          <a:xfrm>
            <a:off x="6983581" y="5702497"/>
            <a:ext cx="1667087" cy="338554"/>
          </a:xfrm>
          <a:prstGeom prst="rect">
            <a:avLst/>
          </a:prstGeom>
          <a:noFill/>
        </p:spPr>
        <p:txBody>
          <a:bodyPr wrap="square" rtlCol="0">
            <a:spAutoFit/>
          </a:bodyPr>
          <a:lstStyle/>
          <a:p>
            <a:pPr algn="ctr" defTabSz="609630"/>
            <a:r>
              <a:rPr lang="es-ES" sz="1600" b="1" dirty="0">
                <a:solidFill>
                  <a:prstClr val="black"/>
                </a:solidFill>
                <a:latin typeface="Arial Black" panose="020B0A04020102020204" pitchFamily="34" charset="0"/>
                <a:cs typeface="Arial" panose="020B0604020202020204" pitchFamily="34" charset="0"/>
              </a:rPr>
              <a:t>Spam</a:t>
            </a:r>
            <a:endParaRPr lang="es-VE" sz="1600" b="1" dirty="0">
              <a:solidFill>
                <a:prstClr val="black"/>
              </a:solidFill>
              <a:latin typeface="Arial Black" panose="020B0A04020102020204" pitchFamily="34" charset="0"/>
              <a:cs typeface="Arial" panose="020B0604020202020204" pitchFamily="34" charset="0"/>
            </a:endParaRPr>
          </a:p>
        </p:txBody>
      </p:sp>
      <p:sp>
        <p:nvSpPr>
          <p:cNvPr id="69" name="CuadroTexto 68"/>
          <p:cNvSpPr txBox="1"/>
          <p:nvPr/>
        </p:nvSpPr>
        <p:spPr>
          <a:xfrm>
            <a:off x="2482570" y="5038255"/>
            <a:ext cx="1895415" cy="338554"/>
          </a:xfrm>
          <a:prstGeom prst="rect">
            <a:avLst/>
          </a:prstGeom>
          <a:noFill/>
        </p:spPr>
        <p:txBody>
          <a:bodyPr wrap="square" rtlCol="0">
            <a:spAutoFit/>
          </a:bodyPr>
          <a:lstStyle/>
          <a:p>
            <a:pPr defTabSz="609630"/>
            <a:r>
              <a:rPr lang="es-ES" sz="1600" b="1" dirty="0">
                <a:solidFill>
                  <a:prstClr val="black"/>
                </a:solidFill>
                <a:latin typeface="Arial Black" panose="020B0A04020102020204" pitchFamily="34" charset="0"/>
                <a:cs typeface="Arial" panose="020B0604020202020204" pitchFamily="34" charset="0"/>
              </a:rPr>
              <a:t>Manipulación</a:t>
            </a:r>
            <a:endParaRPr lang="es-VE" sz="1600" b="1" dirty="0">
              <a:solidFill>
                <a:prstClr val="black"/>
              </a:solidFill>
              <a:latin typeface="Arial Black" panose="020B0A04020102020204" pitchFamily="34" charset="0"/>
              <a:cs typeface="Arial" panose="020B0604020202020204" pitchFamily="34" charset="0"/>
            </a:endParaRPr>
          </a:p>
        </p:txBody>
      </p:sp>
      <p:sp>
        <p:nvSpPr>
          <p:cNvPr id="70" name="Elipse 69"/>
          <p:cNvSpPr/>
          <p:nvPr/>
        </p:nvSpPr>
        <p:spPr>
          <a:xfrm>
            <a:off x="8609593" y="4028376"/>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71" name="CuadroTexto 70"/>
          <p:cNvSpPr txBox="1"/>
          <p:nvPr/>
        </p:nvSpPr>
        <p:spPr>
          <a:xfrm>
            <a:off x="8602820" y="4587429"/>
            <a:ext cx="1960103" cy="338554"/>
          </a:xfrm>
          <a:prstGeom prst="rect">
            <a:avLst/>
          </a:prstGeom>
          <a:noFill/>
        </p:spPr>
        <p:txBody>
          <a:bodyPr wrap="square" rtlCol="0">
            <a:spAutoFit/>
          </a:bodyPr>
          <a:lstStyle/>
          <a:p>
            <a:pPr algn="ctr" defTabSz="609630"/>
            <a:r>
              <a:rPr lang="es-ES" sz="1600" b="1" dirty="0" err="1">
                <a:solidFill>
                  <a:prstClr val="black"/>
                </a:solidFill>
                <a:latin typeface="Arial Black" panose="020B0A04020102020204" pitchFamily="34" charset="0"/>
                <a:cs typeface="Arial" panose="020B0604020202020204" pitchFamily="34" charset="0"/>
              </a:rPr>
              <a:t>Spoofing</a:t>
            </a:r>
            <a:endParaRPr lang="es-VE" sz="1600" b="1" dirty="0">
              <a:solidFill>
                <a:prstClr val="black"/>
              </a:solidFill>
              <a:latin typeface="Arial Black" panose="020B0A04020102020204" pitchFamily="34" charset="0"/>
              <a:cs typeface="Arial" panose="020B0604020202020204" pitchFamily="34" charset="0"/>
            </a:endParaRPr>
          </a:p>
        </p:txBody>
      </p:sp>
      <p:sp>
        <p:nvSpPr>
          <p:cNvPr id="72" name="Elipse 71"/>
          <p:cNvSpPr/>
          <p:nvPr/>
        </p:nvSpPr>
        <p:spPr>
          <a:xfrm>
            <a:off x="4455303" y="5304234"/>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73" name="CuadroTexto 72"/>
          <p:cNvSpPr txBox="1"/>
          <p:nvPr/>
        </p:nvSpPr>
        <p:spPr>
          <a:xfrm>
            <a:off x="4475083" y="5721320"/>
            <a:ext cx="1960103" cy="584775"/>
          </a:xfrm>
          <a:prstGeom prst="rect">
            <a:avLst/>
          </a:prstGeom>
          <a:noFill/>
        </p:spPr>
        <p:txBody>
          <a:bodyPr wrap="square" rtlCol="0">
            <a:spAutoFit/>
          </a:bodyPr>
          <a:lstStyle/>
          <a:p>
            <a:pPr algn="ctr" defTabSz="609630"/>
            <a:r>
              <a:rPr lang="es-ES" sz="1600" b="1" dirty="0" err="1">
                <a:solidFill>
                  <a:prstClr val="black"/>
                </a:solidFill>
                <a:latin typeface="Arial Black" panose="020B0A04020102020204" pitchFamily="34" charset="0"/>
                <a:cs typeface="Arial" panose="020B0604020202020204" pitchFamily="34" charset="0"/>
              </a:rPr>
              <a:t>Dumpster</a:t>
            </a:r>
            <a:endParaRPr lang="es-ES" sz="1600" b="1" dirty="0">
              <a:solidFill>
                <a:prstClr val="black"/>
              </a:solidFill>
              <a:latin typeface="Arial Black" panose="020B0A04020102020204" pitchFamily="34" charset="0"/>
              <a:cs typeface="Arial" panose="020B0604020202020204" pitchFamily="34" charset="0"/>
            </a:endParaRPr>
          </a:p>
          <a:p>
            <a:pPr algn="ctr" defTabSz="609630"/>
            <a:r>
              <a:rPr lang="es-ES" sz="1600" b="1" dirty="0" err="1">
                <a:solidFill>
                  <a:prstClr val="black"/>
                </a:solidFill>
                <a:latin typeface="Arial Black" panose="020B0A04020102020204" pitchFamily="34" charset="0"/>
                <a:cs typeface="Arial" panose="020B0604020202020204" pitchFamily="34" charset="0"/>
              </a:rPr>
              <a:t>diving</a:t>
            </a:r>
            <a:endParaRPr lang="es-VE" sz="1600" b="1" dirty="0">
              <a:solidFill>
                <a:prstClr val="black"/>
              </a:solidFill>
              <a:latin typeface="Arial Black" panose="020B0A04020102020204" pitchFamily="34" charset="0"/>
              <a:cs typeface="Arial" panose="020B0604020202020204" pitchFamily="34" charset="0"/>
            </a:endParaRPr>
          </a:p>
        </p:txBody>
      </p:sp>
      <p:sp>
        <p:nvSpPr>
          <p:cNvPr id="74" name="Elipse 73"/>
          <p:cNvSpPr/>
          <p:nvPr/>
        </p:nvSpPr>
        <p:spPr>
          <a:xfrm>
            <a:off x="7960459" y="791616"/>
            <a:ext cx="1960103" cy="14702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75" name="CuadroTexto 74"/>
          <p:cNvSpPr txBox="1"/>
          <p:nvPr/>
        </p:nvSpPr>
        <p:spPr>
          <a:xfrm>
            <a:off x="7927393" y="1319112"/>
            <a:ext cx="1960103" cy="338554"/>
          </a:xfrm>
          <a:prstGeom prst="rect">
            <a:avLst/>
          </a:prstGeom>
          <a:noFill/>
        </p:spPr>
        <p:txBody>
          <a:bodyPr wrap="square" rtlCol="0">
            <a:spAutoFit/>
          </a:bodyPr>
          <a:lstStyle/>
          <a:p>
            <a:pPr algn="ctr" defTabSz="609630"/>
            <a:r>
              <a:rPr lang="es-ES" sz="1600" b="1" dirty="0" err="1">
                <a:solidFill>
                  <a:prstClr val="black"/>
                </a:solidFill>
                <a:latin typeface="Arial Black" panose="020B0A04020102020204" pitchFamily="34" charset="0"/>
                <a:cs typeface="Arial" panose="020B0604020202020204" pitchFamily="34" charset="0"/>
              </a:rPr>
              <a:t>Phishing</a:t>
            </a:r>
            <a:endParaRPr lang="es-VE" sz="1600" b="1" dirty="0">
              <a:solidFill>
                <a:prstClr val="black"/>
              </a:solidFill>
              <a:latin typeface="Arial Black" panose="020B0A04020102020204" pitchFamily="34" charset="0"/>
              <a:cs typeface="Arial" panose="020B0604020202020204" pitchFamily="34" charset="0"/>
            </a:endParaRPr>
          </a:p>
        </p:txBody>
      </p:sp>
      <p:sp>
        <p:nvSpPr>
          <p:cNvPr id="76" name="CuadroTexto 75"/>
          <p:cNvSpPr txBox="1"/>
          <p:nvPr/>
        </p:nvSpPr>
        <p:spPr>
          <a:xfrm>
            <a:off x="3959890" y="4036982"/>
            <a:ext cx="1960103" cy="338554"/>
          </a:xfrm>
          <a:prstGeom prst="rect">
            <a:avLst/>
          </a:prstGeom>
          <a:noFill/>
        </p:spPr>
        <p:txBody>
          <a:bodyPr wrap="square" rtlCol="0">
            <a:spAutoFit/>
          </a:bodyPr>
          <a:lstStyle/>
          <a:p>
            <a:pPr algn="ctr" defTabSz="609630"/>
            <a:r>
              <a:rPr lang="es-ES" sz="1600" b="1" dirty="0" err="1">
                <a:solidFill>
                  <a:prstClr val="black"/>
                </a:solidFill>
                <a:latin typeface="Arial Black" panose="020B0A04020102020204" pitchFamily="34" charset="0"/>
                <a:cs typeface="Arial" panose="020B0604020202020204" pitchFamily="34" charset="0"/>
              </a:rPr>
              <a:t>Smishing</a:t>
            </a:r>
            <a:endParaRPr lang="es-VE" sz="1600" b="1" dirty="0">
              <a:solidFill>
                <a:prstClr val="black"/>
              </a:solidFill>
              <a:latin typeface="Arial Black" panose="020B0A04020102020204" pitchFamily="34" charset="0"/>
              <a:cs typeface="Arial" panose="020B0604020202020204" pitchFamily="34" charset="0"/>
            </a:endParaRPr>
          </a:p>
        </p:txBody>
      </p:sp>
      <p:sp>
        <p:nvSpPr>
          <p:cNvPr id="77" name="CuadroTexto 76"/>
          <p:cNvSpPr txBox="1"/>
          <p:nvPr/>
        </p:nvSpPr>
        <p:spPr>
          <a:xfrm>
            <a:off x="6468521" y="2209196"/>
            <a:ext cx="1960103" cy="338554"/>
          </a:xfrm>
          <a:prstGeom prst="rect">
            <a:avLst/>
          </a:prstGeom>
          <a:noFill/>
        </p:spPr>
        <p:txBody>
          <a:bodyPr wrap="square" rtlCol="0">
            <a:spAutoFit/>
          </a:bodyPr>
          <a:lstStyle/>
          <a:p>
            <a:pPr algn="ctr" defTabSz="609630"/>
            <a:r>
              <a:rPr lang="es-ES" sz="1600" b="1" dirty="0" err="1">
                <a:solidFill>
                  <a:prstClr val="black"/>
                </a:solidFill>
                <a:latin typeface="Arial Black" panose="020B0A04020102020204" pitchFamily="34" charset="0"/>
                <a:cs typeface="Arial" panose="020B0604020202020204" pitchFamily="34" charset="0"/>
              </a:rPr>
              <a:t>Vishing</a:t>
            </a:r>
            <a:endParaRPr lang="es-VE" sz="1600" b="1" dirty="0">
              <a:solidFill>
                <a:prstClr val="black"/>
              </a:solidFill>
              <a:latin typeface="Arial Black" panose="020B0A04020102020204" pitchFamily="34" charset="0"/>
              <a:cs typeface="Arial" panose="020B0604020202020204" pitchFamily="34" charset="0"/>
            </a:endParaRPr>
          </a:p>
        </p:txBody>
      </p:sp>
      <p:sp>
        <p:nvSpPr>
          <p:cNvPr id="78" name="Elipse 77"/>
          <p:cNvSpPr/>
          <p:nvPr/>
        </p:nvSpPr>
        <p:spPr>
          <a:xfrm>
            <a:off x="5473264" y="2717800"/>
            <a:ext cx="1328276" cy="105677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79" name="CuadroTexto 78"/>
          <p:cNvSpPr txBox="1"/>
          <p:nvPr/>
        </p:nvSpPr>
        <p:spPr>
          <a:xfrm>
            <a:off x="5179090" y="2925341"/>
            <a:ext cx="1960103" cy="584775"/>
          </a:xfrm>
          <a:prstGeom prst="rect">
            <a:avLst/>
          </a:prstGeom>
          <a:noFill/>
        </p:spPr>
        <p:txBody>
          <a:bodyPr wrap="square" rtlCol="0">
            <a:spAutoFit/>
          </a:bodyPr>
          <a:lstStyle/>
          <a:p>
            <a:pPr algn="ctr" defTabSz="609630"/>
            <a:r>
              <a:rPr lang="es-ES" sz="1600" b="1" dirty="0" err="1">
                <a:solidFill>
                  <a:prstClr val="black"/>
                </a:solidFill>
                <a:latin typeface="Arial Black" panose="020B0A04020102020204" pitchFamily="34" charset="0"/>
                <a:cs typeface="Arial" panose="020B0604020202020204" pitchFamily="34" charset="0"/>
              </a:rPr>
              <a:t>Spear</a:t>
            </a:r>
            <a:endParaRPr lang="es-ES" sz="1600" b="1" dirty="0">
              <a:solidFill>
                <a:prstClr val="black"/>
              </a:solidFill>
              <a:latin typeface="Arial Black" panose="020B0A04020102020204" pitchFamily="34" charset="0"/>
              <a:cs typeface="Arial" panose="020B0604020202020204" pitchFamily="34" charset="0"/>
            </a:endParaRPr>
          </a:p>
          <a:p>
            <a:pPr algn="ctr" defTabSz="609630"/>
            <a:r>
              <a:rPr lang="es-ES" sz="1600" b="1" dirty="0" err="1">
                <a:solidFill>
                  <a:prstClr val="black"/>
                </a:solidFill>
                <a:latin typeface="Arial Black" panose="020B0A04020102020204" pitchFamily="34" charset="0"/>
                <a:cs typeface="Arial" panose="020B0604020202020204" pitchFamily="34" charset="0"/>
              </a:rPr>
              <a:t>phishing</a:t>
            </a:r>
            <a:endParaRPr lang="es-VE" sz="1600" b="1" dirty="0">
              <a:solidFill>
                <a:prstClr val="black"/>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9523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fade">
                                      <p:cBhvr>
                                        <p:cTn id="61" dur="500"/>
                                        <p:tgtEl>
                                          <p:spTgt spid="7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fade">
                                      <p:cBhvr>
                                        <p:cTn id="79" dur="500"/>
                                        <p:tgtEl>
                                          <p:spTgt spid="7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fade">
                                      <p:cBhvr>
                                        <p:cTn id="85" dur="500"/>
                                        <p:tgtEl>
                                          <p:spTgt spid="7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fade">
                                      <p:cBhvr>
                                        <p:cTn id="8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animBg="1"/>
      <p:bldP spid="71" grpId="0"/>
      <p:bldP spid="72" grpId="0" animBg="1"/>
      <p:bldP spid="73" grpId="0"/>
      <p:bldP spid="74" grpId="0" animBg="1"/>
      <p:bldP spid="75" grpId="0"/>
      <p:bldP spid="76" grpId="0"/>
      <p:bldP spid="77" grpId="0"/>
      <p:bldP spid="78" grpId="0" animBg="1"/>
      <p:bldP spid="7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a:extLst>
            <a:ext uri="{FF2B5EF4-FFF2-40B4-BE49-F238E27FC236}">
              <a16:creationId xmlns:a16="http://schemas.microsoft.com/office/drawing/2014/main" id="{7E0A1230-600E-ED9A-F0A7-443B434698C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EF5F632-5F12-DA8E-CB16-9457F58CF9B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a:extLst>
              <a:ext uri="{FF2B5EF4-FFF2-40B4-BE49-F238E27FC236}">
                <a16:creationId xmlns:a16="http://schemas.microsoft.com/office/drawing/2014/main" id="{8D3B37EE-3C29-28D7-A36A-9C93BA3716A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a:extLst>
              <a:ext uri="{FF2B5EF4-FFF2-40B4-BE49-F238E27FC236}">
                <a16:creationId xmlns:a16="http://schemas.microsoft.com/office/drawing/2014/main" id="{FEB62AF9-8177-DFE0-D66E-8F9D09C5193E}"/>
              </a:ext>
            </a:extLst>
          </p:cNvPr>
          <p:cNvSpPr txBox="1"/>
          <p:nvPr/>
        </p:nvSpPr>
        <p:spPr>
          <a:xfrm>
            <a:off x="3336756" y="4878152"/>
            <a:ext cx="8309811" cy="1077026"/>
          </a:xfrm>
          <a:prstGeom prst="rect">
            <a:avLst/>
          </a:prstGeom>
          <a:noFill/>
        </p:spPr>
        <p:txBody>
          <a:bodyPr wrap="square" rtlCol="0">
            <a:spAutoFit/>
          </a:bodyPr>
          <a:lstStyle/>
          <a:p>
            <a:pPr algn="just" defTabSz="609630">
              <a:defRPr/>
            </a:pPr>
            <a:r>
              <a:rPr lang="es-ES" sz="2133" dirty="0">
                <a:solidFill>
                  <a:prstClr val="white"/>
                </a:solidFill>
                <a:latin typeface="Arial" panose="020B0604020202020204" pitchFamily="34" charset="0"/>
                <a:cs typeface="Arial" panose="020B0604020202020204" pitchFamily="34" charset="0"/>
              </a:rPr>
              <a:t>Es el conjunto de </a:t>
            </a:r>
            <a:r>
              <a:rPr lang="es-ES" sz="2133" b="1" dirty="0">
                <a:solidFill>
                  <a:srgbClr val="92D050"/>
                </a:solidFill>
                <a:latin typeface="Arial" panose="020B0604020202020204" pitchFamily="34" charset="0"/>
                <a:cs typeface="Arial" panose="020B0604020202020204" pitchFamily="34" charset="0"/>
              </a:rPr>
              <a:t>medidas preventivas y reactivas </a:t>
            </a:r>
            <a:r>
              <a:rPr lang="es-ES" sz="2133" dirty="0">
                <a:solidFill>
                  <a:prstClr val="white"/>
                </a:solidFill>
                <a:latin typeface="Arial" panose="020B0604020202020204" pitchFamily="34" charset="0"/>
                <a:cs typeface="Arial" panose="020B0604020202020204" pitchFamily="34" charset="0"/>
              </a:rPr>
              <a:t>que afectan al tratamiento de los datos almacenados y que permiten almacenar y proteger la información.</a:t>
            </a:r>
          </a:p>
        </p:txBody>
      </p:sp>
      <p:sp>
        <p:nvSpPr>
          <p:cNvPr id="13" name="CuadroTexto 12">
            <a:extLst>
              <a:ext uri="{FF2B5EF4-FFF2-40B4-BE49-F238E27FC236}">
                <a16:creationId xmlns:a16="http://schemas.microsoft.com/office/drawing/2014/main" id="{F12CB117-43BF-1243-1AAE-D314D912BD64}"/>
              </a:ext>
            </a:extLst>
          </p:cNvPr>
          <p:cNvSpPr txBox="1"/>
          <p:nvPr/>
        </p:nvSpPr>
        <p:spPr>
          <a:xfrm>
            <a:off x="419101" y="354459"/>
            <a:ext cx="11353800" cy="913199"/>
          </a:xfrm>
          <a:prstGeom prst="rect">
            <a:avLst/>
          </a:prstGeom>
          <a:noFill/>
        </p:spPr>
        <p:txBody>
          <a:bodyPr wrap="square" rtlCol="0">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s-ES" sz="2667"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rPr>
              <a:t>DEFINICIÓN DE CIBERSEGURIDAD, SEGURIDAD INFORMÁTICA Y SEGURIDAD DE LA INFORMACIÓN</a:t>
            </a:r>
            <a:endParaRPr kumimoji="0" lang="es-VE" sz="2667"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p:txBody>
      </p:sp>
      <p:pic>
        <p:nvPicPr>
          <p:cNvPr id="3" name="Picture 8">
            <a:extLst>
              <a:ext uri="{FF2B5EF4-FFF2-40B4-BE49-F238E27FC236}">
                <a16:creationId xmlns:a16="http://schemas.microsoft.com/office/drawing/2014/main" id="{AB1F7B5A-B117-24EB-6AFE-79D17F713C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
        <p:nvSpPr>
          <p:cNvPr id="12" name="Rectángulo 11">
            <a:extLst>
              <a:ext uri="{FF2B5EF4-FFF2-40B4-BE49-F238E27FC236}">
                <a16:creationId xmlns:a16="http://schemas.microsoft.com/office/drawing/2014/main" id="{F7F7164F-EF97-0E70-33AB-A5107E862FD6}"/>
              </a:ext>
            </a:extLst>
          </p:cNvPr>
          <p:cNvSpPr/>
          <p:nvPr/>
        </p:nvSpPr>
        <p:spPr>
          <a:xfrm>
            <a:off x="254001" y="2101516"/>
            <a:ext cx="2757413" cy="9131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b="1" dirty="0"/>
              <a:t>CIBERSEGURIDAD</a:t>
            </a:r>
          </a:p>
        </p:txBody>
      </p:sp>
      <p:sp>
        <p:nvSpPr>
          <p:cNvPr id="14" name="Rectángulo 13">
            <a:extLst>
              <a:ext uri="{FF2B5EF4-FFF2-40B4-BE49-F238E27FC236}">
                <a16:creationId xmlns:a16="http://schemas.microsoft.com/office/drawing/2014/main" id="{8727CBF4-E284-BDB4-E6CD-9F396FFEB407}"/>
              </a:ext>
            </a:extLst>
          </p:cNvPr>
          <p:cNvSpPr/>
          <p:nvPr/>
        </p:nvSpPr>
        <p:spPr>
          <a:xfrm>
            <a:off x="297694" y="3489158"/>
            <a:ext cx="2757413" cy="9131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b="1" dirty="0"/>
              <a:t>SEGURIDAD INFORMÁTICA</a:t>
            </a:r>
          </a:p>
        </p:txBody>
      </p:sp>
      <p:sp>
        <p:nvSpPr>
          <p:cNvPr id="15" name="Rectángulo 14">
            <a:extLst>
              <a:ext uri="{FF2B5EF4-FFF2-40B4-BE49-F238E27FC236}">
                <a16:creationId xmlns:a16="http://schemas.microsoft.com/office/drawing/2014/main" id="{2CA97C5D-001C-1A4B-B790-EFFEF6C63CE2}"/>
              </a:ext>
            </a:extLst>
          </p:cNvPr>
          <p:cNvSpPr/>
          <p:nvPr/>
        </p:nvSpPr>
        <p:spPr>
          <a:xfrm>
            <a:off x="297694" y="4987894"/>
            <a:ext cx="2757413" cy="9131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b="1" dirty="0"/>
              <a:t>SEGURIDAD DE LA INFORMACIÓN</a:t>
            </a:r>
          </a:p>
        </p:txBody>
      </p:sp>
      <p:sp>
        <p:nvSpPr>
          <p:cNvPr id="16" name="CuadroTexto 15">
            <a:extLst>
              <a:ext uri="{FF2B5EF4-FFF2-40B4-BE49-F238E27FC236}">
                <a16:creationId xmlns:a16="http://schemas.microsoft.com/office/drawing/2014/main" id="{66C037A7-BF2F-8D7E-67E9-DA77EF7A5AFE}"/>
              </a:ext>
            </a:extLst>
          </p:cNvPr>
          <p:cNvSpPr txBox="1"/>
          <p:nvPr/>
        </p:nvSpPr>
        <p:spPr>
          <a:xfrm>
            <a:off x="3336757" y="2101516"/>
            <a:ext cx="8309811" cy="1015663"/>
          </a:xfrm>
          <a:prstGeom prst="rect">
            <a:avLst/>
          </a:prstGeom>
          <a:noFill/>
        </p:spPr>
        <p:txBody>
          <a:bodyPr wrap="square" rtlCol="0">
            <a:spAutoFit/>
          </a:bodyPr>
          <a:lstStyle/>
          <a:p>
            <a:pPr marL="0" marR="0" lvl="0" indent="0" algn="just" defTabSz="60963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Es la práctica de defender, con tecnología o prácticas ofensivas, las computadoras, los servidores, los dispositivos móviles, los sistemas electrónicos, las redes y los datos </a:t>
            </a:r>
            <a:r>
              <a:rPr kumimoji="0" lang="es-ES" sz="2000" b="1" i="0" u="none" strike="noStrike" kern="120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de ataques maliciosos.</a:t>
            </a:r>
          </a:p>
        </p:txBody>
      </p:sp>
      <p:sp>
        <p:nvSpPr>
          <p:cNvPr id="17" name="CuadroTexto 16">
            <a:extLst>
              <a:ext uri="{FF2B5EF4-FFF2-40B4-BE49-F238E27FC236}">
                <a16:creationId xmlns:a16="http://schemas.microsoft.com/office/drawing/2014/main" id="{41E13134-4FEB-9CE9-0C51-9C769D44E735}"/>
              </a:ext>
            </a:extLst>
          </p:cNvPr>
          <p:cNvSpPr txBox="1"/>
          <p:nvPr/>
        </p:nvSpPr>
        <p:spPr>
          <a:xfrm>
            <a:off x="3336757" y="3429000"/>
            <a:ext cx="8309811" cy="1015663"/>
          </a:xfrm>
          <a:prstGeom prst="rect">
            <a:avLst/>
          </a:prstGeom>
          <a:noFill/>
        </p:spPr>
        <p:txBody>
          <a:bodyPr wrap="square" rtlCol="0">
            <a:spAutoFit/>
          </a:bodyPr>
          <a:lstStyle/>
          <a:p>
            <a:pPr algn="just" defTabSz="609630">
              <a:defRPr/>
            </a:pPr>
            <a:r>
              <a:rPr kumimoji="0" lang="es-E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Es la disciplina que se encarga de </a:t>
            </a:r>
            <a:r>
              <a:rPr kumimoji="0" lang="es-ES" sz="2000" b="1" i="0" u="none" strike="noStrike" kern="1200" cap="none" spc="0" normalizeH="0" baseline="0" noProof="0" dirty="0">
                <a:ln>
                  <a:noFill/>
                </a:ln>
                <a:solidFill>
                  <a:srgbClr val="92D050"/>
                </a:solidFill>
                <a:effectLst/>
                <a:uLnTx/>
                <a:uFillTx/>
                <a:latin typeface="Arial" panose="020B0604020202020204" pitchFamily="34" charset="0"/>
                <a:ea typeface="+mn-ea"/>
                <a:cs typeface="Arial" panose="020B0604020202020204" pitchFamily="34" charset="0"/>
              </a:rPr>
              <a:t>proteger la integridad y la privacidad</a:t>
            </a:r>
            <a:r>
              <a:rPr kumimoji="0" lang="es-ES"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 la información almacenada en el sistema informático de cibercriminales.</a:t>
            </a:r>
          </a:p>
        </p:txBody>
      </p:sp>
    </p:spTree>
    <p:extLst>
      <p:ext uri="{BB962C8B-B14F-4D97-AF65-F5344CB8AC3E}">
        <p14:creationId xmlns:p14="http://schemas.microsoft.com/office/powerpoint/2010/main" val="916130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572349" y="4187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Formas Conocidas de Ingeniería Social </a:t>
            </a:r>
            <a:endParaRPr lang="es-VE" sz="2667" dirty="0">
              <a:solidFill>
                <a:srgbClr val="1F497D"/>
              </a:solidFill>
              <a:latin typeface="Arial Black" panose="020B0A04020102020204" pitchFamily="34" charset="0"/>
            </a:endParaRPr>
          </a:p>
        </p:txBody>
      </p:sp>
      <p:sp>
        <p:nvSpPr>
          <p:cNvPr id="9" name="CuadroTexto 8"/>
          <p:cNvSpPr txBox="1"/>
          <p:nvPr/>
        </p:nvSpPr>
        <p:spPr>
          <a:xfrm>
            <a:off x="277707" y="2416410"/>
            <a:ext cx="7555651" cy="1733488"/>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Son tres ataques muy similares en su ejecución. De forma general, el atacante enviará un mensaje suplantando una identidad legítima, como puede ser un banco, una red social, un servicio técnico o una entidad pública, con la que las victimas se sientan confiados, para lograr su objetivo. </a:t>
            </a:r>
          </a:p>
        </p:txBody>
      </p:sp>
      <p:sp>
        <p:nvSpPr>
          <p:cNvPr id="10" name="CuadroTexto 9"/>
          <p:cNvSpPr txBox="1"/>
          <p:nvPr/>
        </p:nvSpPr>
        <p:spPr>
          <a:xfrm>
            <a:off x="277707" y="1653125"/>
            <a:ext cx="52561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Phishing</a:t>
            </a:r>
            <a:r>
              <a:rPr lang="es-ES" sz="2133" dirty="0">
                <a:solidFill>
                  <a:srgbClr val="1F497D"/>
                </a:solidFill>
                <a:latin typeface="Arial Black" panose="020B0A04020102020204" pitchFamily="34" charset="0"/>
              </a:rPr>
              <a:t>, </a:t>
            </a:r>
            <a:r>
              <a:rPr lang="es-ES" sz="2133" dirty="0" err="1">
                <a:solidFill>
                  <a:srgbClr val="1F497D"/>
                </a:solidFill>
                <a:latin typeface="Arial Black" panose="020B0A04020102020204" pitchFamily="34" charset="0"/>
              </a:rPr>
              <a:t>Vishing</a:t>
            </a:r>
            <a:r>
              <a:rPr lang="es-ES" sz="2133" dirty="0">
                <a:solidFill>
                  <a:srgbClr val="1F497D"/>
                </a:solidFill>
                <a:latin typeface="Arial Black" panose="020B0A04020102020204" pitchFamily="34" charset="0"/>
              </a:rPr>
              <a:t>, </a:t>
            </a:r>
            <a:r>
              <a:rPr lang="es-ES" sz="2133" dirty="0" err="1">
                <a:solidFill>
                  <a:srgbClr val="1F497D"/>
                </a:solidFill>
                <a:latin typeface="Arial Black" panose="020B0A04020102020204" pitchFamily="34" charset="0"/>
              </a:rPr>
              <a:t>Smishing</a:t>
            </a:r>
            <a:r>
              <a:rPr lang="es-ES" sz="2133" dirty="0">
                <a:solidFill>
                  <a:srgbClr val="1F497D"/>
                </a:solidFill>
                <a:latin typeface="Arial Black" panose="020B0A04020102020204" pitchFamily="34" charset="0"/>
              </a:rPr>
              <a:t>: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sp>
        <p:nvSpPr>
          <p:cNvPr id="15" name="CuadroTexto 14"/>
          <p:cNvSpPr txBox="1"/>
          <p:nvPr/>
        </p:nvSpPr>
        <p:spPr>
          <a:xfrm>
            <a:off x="254000" y="4697139"/>
            <a:ext cx="9361005" cy="748795"/>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Estos mensajes suelen ser de carácter urgente o atractivo, para evitar que apliquen el sentido común y se lo piensen dos veces. </a:t>
            </a:r>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8976" y="1499176"/>
            <a:ext cx="3940021" cy="2948559"/>
          </a:xfrm>
          <a:prstGeom prst="rect">
            <a:avLst/>
          </a:prstGeom>
        </p:spPr>
      </p:pic>
      <p:pic>
        <p:nvPicPr>
          <p:cNvPr id="12" name="Imagen 11">
            <a:extLst>
              <a:ext uri="{FF2B5EF4-FFF2-40B4-BE49-F238E27FC236}">
                <a16:creationId xmlns:a16="http://schemas.microsoft.com/office/drawing/2014/main" id="{6FB7F335-BBAD-4D0E-A621-1F19F11CD9A5}"/>
              </a:ext>
            </a:extLst>
          </p:cNvPr>
          <p:cNvPicPr>
            <a:picLocks noChangeAspect="1"/>
          </p:cNvPicPr>
          <p:nvPr/>
        </p:nvPicPr>
        <p:blipFill>
          <a:blip r:embed="rId7"/>
          <a:stretch>
            <a:fillRect/>
          </a:stretch>
        </p:blipFill>
        <p:spPr>
          <a:xfrm>
            <a:off x="3503549" y="5630646"/>
            <a:ext cx="4569335" cy="973354"/>
          </a:xfrm>
          <a:prstGeom prst="rect">
            <a:avLst/>
          </a:prstGeom>
        </p:spPr>
      </p:pic>
    </p:spTree>
    <p:extLst>
      <p:ext uri="{BB962C8B-B14F-4D97-AF65-F5344CB8AC3E}">
        <p14:creationId xmlns:p14="http://schemas.microsoft.com/office/powerpoint/2010/main" val="4230508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220421" y="1955800"/>
            <a:ext cx="11107979" cy="748795"/>
          </a:xfrm>
          <a:prstGeom prst="rect">
            <a:avLst/>
          </a:prstGeom>
          <a:noFill/>
        </p:spPr>
        <p:txBody>
          <a:bodyPr wrap="square" rtlCol="0">
            <a:spAutoFit/>
          </a:bodyPr>
          <a:lstStyle/>
          <a:p>
            <a:pPr algn="just" defTabSz="609630"/>
            <a:r>
              <a:rPr lang="es-ES" altLang="es-VE" sz="2133" b="1" dirty="0">
                <a:solidFill>
                  <a:prstClr val="white"/>
                </a:solidFill>
                <a:latin typeface="Arial" panose="020B0604020202020204" pitchFamily="34" charset="0"/>
                <a:cs typeface="Arial" panose="020B0604020202020204" pitchFamily="34" charset="0"/>
              </a:rPr>
              <a:t>VIDEO</a:t>
            </a:r>
          </a:p>
          <a:p>
            <a:pPr marL="342917" indent="-342917" algn="just" defTabSz="609630">
              <a:buFont typeface="+mj-lt"/>
              <a:buAutoNum type="arabicPeriod"/>
            </a:pPr>
            <a:endParaRPr lang="es-ES_tradnl" altLang="es-VE" sz="2133" b="1"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522288" y="441314"/>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Redes Sociales y la Ingeniería Social</a:t>
            </a:r>
            <a:endParaRPr lang="es-VE" sz="2667" dirty="0">
              <a:solidFill>
                <a:srgbClr val="92D050"/>
              </a:solidFill>
              <a:latin typeface="Arial Black" panose="020B0A04020102020204" pitchFamily="34" charset="0"/>
            </a:endParaRPr>
          </a:p>
        </p:txBody>
      </p:sp>
      <p:pic>
        <p:nvPicPr>
          <p:cNvPr id="3" name="Picture 8">
            <a:extLst>
              <a:ext uri="{FF2B5EF4-FFF2-40B4-BE49-F238E27FC236}">
                <a16:creationId xmlns:a16="http://schemas.microsoft.com/office/drawing/2014/main" id="{DE953B9C-A783-C3BF-7286-8F94524B28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3353097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572349" y="4187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Formas Conocidas de Ingeniería Social </a:t>
            </a:r>
            <a:endParaRPr lang="es-VE" sz="2667" dirty="0">
              <a:solidFill>
                <a:srgbClr val="1F497D"/>
              </a:solidFill>
              <a:latin typeface="Arial Black" panose="020B0A04020102020204" pitchFamily="34" charset="0"/>
            </a:endParaRPr>
          </a:p>
        </p:txBody>
      </p:sp>
      <p:sp>
        <p:nvSpPr>
          <p:cNvPr id="9" name="CuadroTexto 8"/>
          <p:cNvSpPr txBox="1"/>
          <p:nvPr/>
        </p:nvSpPr>
        <p:spPr>
          <a:xfrm>
            <a:off x="379045" y="1615407"/>
            <a:ext cx="6445866" cy="748795"/>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Suele ocurrir mediante el correo electrónico, redes sociales o aplicaciones de mensajería instantánea. </a:t>
            </a:r>
          </a:p>
        </p:txBody>
      </p:sp>
      <p:sp>
        <p:nvSpPr>
          <p:cNvPr id="10" name="CuadroTexto 9"/>
          <p:cNvSpPr txBox="1"/>
          <p:nvPr/>
        </p:nvSpPr>
        <p:spPr>
          <a:xfrm>
            <a:off x="402491" y="1140903"/>
            <a:ext cx="52561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Phishing</a:t>
            </a:r>
            <a:r>
              <a:rPr lang="es-ES" sz="2133" dirty="0">
                <a:solidFill>
                  <a:srgbClr val="1F497D"/>
                </a:solidFill>
                <a:latin typeface="Arial Black" panose="020B0A04020102020204" pitchFamily="34" charset="0"/>
              </a:rPr>
              <a:t>: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sp>
        <p:nvSpPr>
          <p:cNvPr id="15" name="CuadroTexto 14"/>
          <p:cNvSpPr txBox="1"/>
          <p:nvPr/>
        </p:nvSpPr>
        <p:spPr>
          <a:xfrm>
            <a:off x="379045" y="2532566"/>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Vishing: </a:t>
            </a:r>
          </a:p>
        </p:txBody>
      </p:sp>
      <p:sp>
        <p:nvSpPr>
          <p:cNvPr id="16" name="CuadroTexto 15"/>
          <p:cNvSpPr txBox="1"/>
          <p:nvPr/>
        </p:nvSpPr>
        <p:spPr>
          <a:xfrm>
            <a:off x="406400" y="3047785"/>
            <a:ext cx="6852266" cy="420564"/>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Se realiza a través de llamadas. </a:t>
            </a:r>
          </a:p>
        </p:txBody>
      </p:sp>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1200" y="1479393"/>
            <a:ext cx="3178203" cy="1779793"/>
          </a:xfrm>
          <a:prstGeom prst="rect">
            <a:avLst/>
          </a:prstGeom>
        </p:spPr>
      </p:pic>
      <p:sp>
        <p:nvSpPr>
          <p:cNvPr id="12" name="CuadroTexto 11"/>
          <p:cNvSpPr txBox="1"/>
          <p:nvPr/>
        </p:nvSpPr>
        <p:spPr>
          <a:xfrm>
            <a:off x="414214" y="3593879"/>
            <a:ext cx="52561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Smishing</a:t>
            </a:r>
            <a:r>
              <a:rPr lang="es-ES" sz="2133" dirty="0">
                <a:solidFill>
                  <a:srgbClr val="1F497D"/>
                </a:solidFill>
                <a:latin typeface="Arial Black" panose="020B0A04020102020204" pitchFamily="34" charset="0"/>
              </a:rPr>
              <a:t>: </a:t>
            </a:r>
          </a:p>
        </p:txBody>
      </p:sp>
      <p:sp>
        <p:nvSpPr>
          <p:cNvPr id="13" name="CuadroTexto 12"/>
          <p:cNvSpPr txBox="1"/>
          <p:nvPr/>
        </p:nvSpPr>
        <p:spPr>
          <a:xfrm>
            <a:off x="406400" y="4237732"/>
            <a:ext cx="6852266" cy="420564"/>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El canal utilizado son los SMS. </a:t>
            </a:r>
          </a:p>
        </p:txBody>
      </p:sp>
      <p:pic>
        <p:nvPicPr>
          <p:cNvPr id="14" name="Imagen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4243" y="3163177"/>
            <a:ext cx="2808188" cy="1868722"/>
          </a:xfrm>
          <a:prstGeom prst="rect">
            <a:avLst/>
          </a:prstGeom>
        </p:spPr>
      </p:pic>
      <p:sp>
        <p:nvSpPr>
          <p:cNvPr id="17" name="CuadroTexto 16"/>
          <p:cNvSpPr txBox="1"/>
          <p:nvPr/>
        </p:nvSpPr>
        <p:spPr>
          <a:xfrm>
            <a:off x="410306" y="4973670"/>
            <a:ext cx="52561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Spear</a:t>
            </a:r>
            <a:r>
              <a:rPr lang="es-ES" sz="2133" dirty="0">
                <a:solidFill>
                  <a:srgbClr val="1F497D"/>
                </a:solidFill>
                <a:latin typeface="Arial Black" panose="020B0A04020102020204" pitchFamily="34" charset="0"/>
              </a:rPr>
              <a:t> </a:t>
            </a:r>
            <a:r>
              <a:rPr lang="es-ES" sz="2133" dirty="0" err="1">
                <a:solidFill>
                  <a:srgbClr val="1F497D"/>
                </a:solidFill>
                <a:latin typeface="Arial Black" panose="020B0A04020102020204" pitchFamily="34" charset="0"/>
              </a:rPr>
              <a:t>Phishing</a:t>
            </a:r>
            <a:r>
              <a:rPr lang="es-ES" sz="2133" dirty="0">
                <a:solidFill>
                  <a:srgbClr val="1F497D"/>
                </a:solidFill>
                <a:latin typeface="Arial Black" panose="020B0A04020102020204" pitchFamily="34" charset="0"/>
              </a:rPr>
              <a:t>:</a:t>
            </a:r>
          </a:p>
        </p:txBody>
      </p:sp>
      <p:sp>
        <p:nvSpPr>
          <p:cNvPr id="19" name="CuadroTexto 18"/>
          <p:cNvSpPr txBox="1"/>
          <p:nvPr/>
        </p:nvSpPr>
        <p:spPr>
          <a:xfrm>
            <a:off x="379044" y="5608228"/>
            <a:ext cx="6445866" cy="748795"/>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Se dirige a grandes empresas o personas de poder, como ejecutivos y celebridades. </a:t>
            </a:r>
          </a:p>
        </p:txBody>
      </p:sp>
      <p:pic>
        <p:nvPicPr>
          <p:cNvPr id="20" name="Imagen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8665" y="3646342"/>
            <a:ext cx="4434699" cy="2773195"/>
          </a:xfrm>
          <a:prstGeom prst="rect">
            <a:avLst/>
          </a:prstGeom>
        </p:spPr>
      </p:pic>
    </p:spTree>
    <p:extLst>
      <p:ext uri="{BB962C8B-B14F-4D97-AF65-F5344CB8AC3E}">
        <p14:creationId xmlns:p14="http://schemas.microsoft.com/office/powerpoint/2010/main" val="43903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572349" y="4187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Formas Conocidas de Ingeniería Social </a:t>
            </a:r>
            <a:endParaRPr lang="es-VE" sz="2667" dirty="0">
              <a:solidFill>
                <a:srgbClr val="1F497D"/>
              </a:solidFill>
              <a:latin typeface="Arial Black" panose="020B0A04020102020204" pitchFamily="34" charset="0"/>
            </a:endParaRPr>
          </a:p>
        </p:txBody>
      </p:sp>
      <p:sp>
        <p:nvSpPr>
          <p:cNvPr id="9" name="CuadroTexto 8"/>
          <p:cNvSpPr txBox="1"/>
          <p:nvPr/>
        </p:nvSpPr>
        <p:spPr>
          <a:xfrm>
            <a:off x="476535" y="1956660"/>
            <a:ext cx="11047301" cy="107702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Se refiere al caso en el cual un atacante deja un dispositivo infectado con malware (</a:t>
            </a:r>
            <a:r>
              <a:rPr lang="es-ES" sz="2133" dirty="0" err="1">
                <a:solidFill>
                  <a:prstClr val="black"/>
                </a:solidFill>
                <a:latin typeface="Arial" panose="020B0604020202020204" pitchFamily="34" charset="0"/>
                <a:cs typeface="Arial" panose="020B0604020202020204" pitchFamily="34" charset="0"/>
              </a:rPr>
              <a:t>ej</a:t>
            </a:r>
            <a:r>
              <a:rPr lang="es-ES" sz="2133" dirty="0">
                <a:solidFill>
                  <a:prstClr val="black"/>
                </a:solidFill>
                <a:latin typeface="Arial" panose="020B0604020202020204" pitchFamily="34" charset="0"/>
                <a:cs typeface="Arial" panose="020B0604020202020204" pitchFamily="34" charset="0"/>
              </a:rPr>
              <a:t>: una unidad USB) en algún lugar fácil de encontrar llamando a la curiosidad para que una victima lo use y consiga infectar los equipos. </a:t>
            </a:r>
          </a:p>
        </p:txBody>
      </p:sp>
      <p:sp>
        <p:nvSpPr>
          <p:cNvPr id="10" name="CuadroTexto 9"/>
          <p:cNvSpPr txBox="1"/>
          <p:nvPr/>
        </p:nvSpPr>
        <p:spPr>
          <a:xfrm>
            <a:off x="565576" y="1441392"/>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Baiting: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pic>
        <p:nvPicPr>
          <p:cNvPr id="12" name="Imagen 11">
            <a:extLst>
              <a:ext uri="{FF2B5EF4-FFF2-40B4-BE49-F238E27FC236}">
                <a16:creationId xmlns:a16="http://schemas.microsoft.com/office/drawing/2014/main" id="{B4418C0D-E7FD-4DB6-B937-799A3DF9324B}"/>
              </a:ext>
            </a:extLst>
          </p:cNvPr>
          <p:cNvPicPr>
            <a:picLocks noChangeAspect="1"/>
          </p:cNvPicPr>
          <p:nvPr/>
        </p:nvPicPr>
        <p:blipFill>
          <a:blip r:embed="rId6"/>
          <a:stretch>
            <a:fillRect/>
          </a:stretch>
        </p:blipFill>
        <p:spPr>
          <a:xfrm>
            <a:off x="3421301" y="3016825"/>
            <a:ext cx="5157767" cy="824350"/>
          </a:xfrm>
          <a:prstGeom prst="rect">
            <a:avLst/>
          </a:prstGeom>
        </p:spPr>
      </p:pic>
      <p:sp>
        <p:nvSpPr>
          <p:cNvPr id="13" name="CuadroTexto 12"/>
          <p:cNvSpPr txBox="1"/>
          <p:nvPr/>
        </p:nvSpPr>
        <p:spPr>
          <a:xfrm>
            <a:off x="547601" y="4241800"/>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Whaling: </a:t>
            </a:r>
          </a:p>
        </p:txBody>
      </p:sp>
      <p:sp>
        <p:nvSpPr>
          <p:cNvPr id="14" name="CuadroTexto 13"/>
          <p:cNvSpPr txBox="1"/>
          <p:nvPr/>
        </p:nvSpPr>
        <p:spPr>
          <a:xfrm>
            <a:off x="547601" y="4915780"/>
            <a:ext cx="6852266" cy="107702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Es el </a:t>
            </a:r>
            <a:r>
              <a:rPr lang="es-ES" sz="2133" b="1" dirty="0">
                <a:solidFill>
                  <a:prstClr val="black"/>
                </a:solidFill>
                <a:latin typeface="Arial" panose="020B0604020202020204" pitchFamily="34" charset="0"/>
                <a:cs typeface="Arial" panose="020B0604020202020204" pitchFamily="34" charset="0"/>
              </a:rPr>
              <a:t>Fraude de los directores generales. </a:t>
            </a:r>
            <a:r>
              <a:rPr lang="es-ES" sz="2133" dirty="0">
                <a:solidFill>
                  <a:prstClr val="black"/>
                </a:solidFill>
                <a:latin typeface="Arial" panose="020B0604020202020204" pitchFamily="34" charset="0"/>
                <a:cs typeface="Arial" panose="020B0604020202020204" pitchFamily="34" charset="0"/>
              </a:rPr>
              <a:t>Es un tipo de ataque en el cual utilizan el conocimiento interno de la industria en su beneficio para realizar negocios. </a:t>
            </a:r>
          </a:p>
        </p:txBody>
      </p:sp>
      <p:pic>
        <p:nvPicPr>
          <p:cNvPr id="17" name="Imagen 16" descr="Qué es el ataque a las ballenas?"/>
          <p:cNvPicPr/>
          <p:nvPr/>
        </p:nvPicPr>
        <p:blipFill>
          <a:blip r:embed="rId7">
            <a:extLst>
              <a:ext uri="{28A0092B-C50C-407E-A947-70E740481C1C}">
                <a14:useLocalDpi xmlns:a14="http://schemas.microsoft.com/office/drawing/2010/main" val="0"/>
              </a:ext>
            </a:extLst>
          </a:blip>
          <a:srcRect/>
          <a:stretch>
            <a:fillRect/>
          </a:stretch>
        </p:blipFill>
        <p:spPr bwMode="auto">
          <a:xfrm>
            <a:off x="7913077" y="4241800"/>
            <a:ext cx="3610759" cy="1974421"/>
          </a:xfrm>
          <a:prstGeom prst="rect">
            <a:avLst/>
          </a:prstGeom>
          <a:noFill/>
          <a:ln>
            <a:noFill/>
          </a:ln>
        </p:spPr>
      </p:pic>
    </p:spTree>
    <p:extLst>
      <p:ext uri="{BB962C8B-B14F-4D97-AF65-F5344CB8AC3E}">
        <p14:creationId xmlns:p14="http://schemas.microsoft.com/office/powerpoint/2010/main" val="2437095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380063" y="412472"/>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Ataques No Electrónicos</a:t>
            </a:r>
            <a:endParaRPr lang="es-VE" sz="2667" dirty="0">
              <a:solidFill>
                <a:srgbClr val="1F497D"/>
              </a:solidFill>
              <a:latin typeface="Arial Black" panose="020B0A04020102020204" pitchFamily="34" charset="0"/>
            </a:endParaRPr>
          </a:p>
        </p:txBody>
      </p:sp>
      <p:sp>
        <p:nvSpPr>
          <p:cNvPr id="9" name="CuadroTexto 8"/>
          <p:cNvSpPr txBox="1"/>
          <p:nvPr/>
        </p:nvSpPr>
        <p:spPr>
          <a:xfrm>
            <a:off x="380064" y="1447800"/>
            <a:ext cx="7697137" cy="2759282"/>
          </a:xfrm>
          <a:prstGeom prst="rect">
            <a:avLst/>
          </a:prstGeom>
          <a:noFill/>
        </p:spPr>
        <p:txBody>
          <a:bodyPr wrap="square" rtlCol="0">
            <a:spAutoFit/>
          </a:bodyPr>
          <a:lstStyle/>
          <a:p>
            <a:pPr algn="just" defTabSz="609630"/>
            <a:r>
              <a:rPr lang="es-ES" altLang="es-VE" sz="2400" dirty="0" err="1">
                <a:solidFill>
                  <a:srgbClr val="1F497D"/>
                </a:solidFill>
                <a:latin typeface="Arial Black" panose="020B0A04020102020204" pitchFamily="34" charset="0"/>
                <a:cs typeface="Arial" panose="020B0604020202020204" pitchFamily="34" charset="0"/>
              </a:rPr>
              <a:t>Shoulder</a:t>
            </a:r>
            <a:r>
              <a:rPr lang="es-ES" altLang="es-VE" sz="2400" dirty="0">
                <a:solidFill>
                  <a:srgbClr val="1F497D"/>
                </a:solidFill>
                <a:latin typeface="Arial Black" panose="020B0A04020102020204" pitchFamily="34" charset="0"/>
                <a:cs typeface="Arial" panose="020B0604020202020204" pitchFamily="34" charset="0"/>
              </a:rPr>
              <a:t> </a:t>
            </a:r>
            <a:r>
              <a:rPr lang="es-ES" altLang="es-VE" sz="2400" dirty="0" err="1">
                <a:solidFill>
                  <a:srgbClr val="1F497D"/>
                </a:solidFill>
                <a:latin typeface="Arial Black" panose="020B0A04020102020204" pitchFamily="34" charset="0"/>
                <a:cs typeface="Arial" panose="020B0604020202020204" pitchFamily="34" charset="0"/>
              </a:rPr>
              <a:t>Surfin</a:t>
            </a:r>
            <a:r>
              <a:rPr lang="es-ES" altLang="es-VE" sz="2133" dirty="0">
                <a:solidFill>
                  <a:srgbClr val="1F497D"/>
                </a:solidFill>
                <a:latin typeface="Arial Black" panose="020B0A04020102020204" pitchFamily="34" charset="0"/>
                <a:cs typeface="Arial" panose="020B0604020202020204" pitchFamily="34" charset="0"/>
              </a:rPr>
              <a:t>:</a:t>
            </a:r>
          </a:p>
          <a:p>
            <a:pPr algn="just" defTabSz="609630"/>
            <a:endParaRPr lang="es-ES" altLang="es-VE" sz="2133" dirty="0">
              <a:solidFill>
                <a:prstClr val="black"/>
              </a:solidFill>
              <a:latin typeface="Arial Black" panose="020B0A04020102020204" pitchFamily="34" charset="0"/>
              <a:cs typeface="Arial" panose="020B0604020202020204" pitchFamily="34" charset="0"/>
            </a:endParaRPr>
          </a:p>
          <a:p>
            <a:pPr algn="just" defTabSz="609630"/>
            <a:r>
              <a:rPr lang="es-ES" altLang="es-VE" sz="2133" dirty="0">
                <a:solidFill>
                  <a:prstClr val="black"/>
                </a:solidFill>
                <a:latin typeface="Arial" panose="020B0604020202020204" pitchFamily="34" charset="0"/>
                <a:cs typeface="Arial" panose="020B0604020202020204" pitchFamily="34" charset="0"/>
              </a:rPr>
              <a:t>Es una técnica mediante la que el </a:t>
            </a:r>
            <a:r>
              <a:rPr lang="es-ES" altLang="es-VE" sz="2133" dirty="0" err="1">
                <a:solidFill>
                  <a:prstClr val="black"/>
                </a:solidFill>
                <a:latin typeface="Arial" panose="020B0604020202020204" pitchFamily="34" charset="0"/>
                <a:cs typeface="Arial" panose="020B0604020202020204" pitchFamily="34" charset="0"/>
              </a:rPr>
              <a:t>ciberdelincuente</a:t>
            </a:r>
            <a:r>
              <a:rPr lang="es-ES" altLang="es-VE" sz="2133" dirty="0">
                <a:solidFill>
                  <a:prstClr val="black"/>
                </a:solidFill>
                <a:latin typeface="Arial" panose="020B0604020202020204" pitchFamily="34" charset="0"/>
                <a:cs typeface="Arial" panose="020B0604020202020204" pitchFamily="34" charset="0"/>
              </a:rPr>
              <a:t> consigue información de nosotros, como usuarios concretos, mirando “por encima del hombro” desde una posición cercana, mientras que utilizamos los dispositivos sin darnos cuenta. </a:t>
            </a:r>
          </a:p>
          <a:p>
            <a:pPr algn="just" defTabSz="609630"/>
            <a:endParaRPr lang="es-ES" altLang="es-VE" sz="2133" dirty="0">
              <a:solidFill>
                <a:prstClr val="black"/>
              </a:solidFill>
              <a:latin typeface="Arial Black" panose="020B0A04020102020204" pitchFamily="34" charset="0"/>
              <a:cs typeface="Arial" panose="020B0604020202020204" pitchFamily="34" charset="0"/>
            </a:endParaRPr>
          </a:p>
          <a:p>
            <a:pPr marL="304815" indent="-304815" algn="just" defTabSz="609630">
              <a:buFont typeface="Arial" panose="020B0604020202020204" pitchFamily="34" charset="0"/>
              <a:buChar char="•"/>
            </a:pPr>
            <a:endParaRPr lang="es-ES" sz="2133" dirty="0">
              <a:solidFill>
                <a:prstClr val="black"/>
              </a:solidFill>
              <a:latin typeface="Arial" panose="020B0604020202020204" pitchFamily="34" charset="0"/>
              <a:cs typeface="Arial" panose="020B0604020202020204" pitchFamily="34" charset="0"/>
            </a:endParaRPr>
          </a:p>
        </p:txBody>
      </p:sp>
      <p:pic>
        <p:nvPicPr>
          <p:cNvPr id="1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pic>
        <p:nvPicPr>
          <p:cNvPr id="12" name="Imagen 11">
            <a:extLst>
              <a:ext uri="{FF2B5EF4-FFF2-40B4-BE49-F238E27FC236}">
                <a16:creationId xmlns:a16="http://schemas.microsoft.com/office/drawing/2014/main" id="{264E7AFC-EE5D-4A3A-9E11-B3BFB1FD3856}"/>
              </a:ext>
            </a:extLst>
          </p:cNvPr>
          <p:cNvPicPr>
            <a:picLocks noChangeAspect="1"/>
          </p:cNvPicPr>
          <p:nvPr/>
        </p:nvPicPr>
        <p:blipFill>
          <a:blip r:embed="rId6"/>
          <a:stretch>
            <a:fillRect/>
          </a:stretch>
        </p:blipFill>
        <p:spPr>
          <a:xfrm>
            <a:off x="609600" y="4394200"/>
            <a:ext cx="6877793" cy="1263709"/>
          </a:xfrm>
          <a:prstGeom prst="rect">
            <a:avLst/>
          </a:prstGeom>
        </p:spPr>
      </p:pic>
      <p:pic>
        <p:nvPicPr>
          <p:cNvPr id="13" name="Imagen 12">
            <a:extLst>
              <a:ext uri="{FF2B5EF4-FFF2-40B4-BE49-F238E27FC236}">
                <a16:creationId xmlns:a16="http://schemas.microsoft.com/office/drawing/2014/main" id="{BEE341D0-42FF-42E8-A542-F30CBA741099}"/>
              </a:ext>
            </a:extLst>
          </p:cNvPr>
          <p:cNvPicPr>
            <a:picLocks noChangeAspect="1"/>
          </p:cNvPicPr>
          <p:nvPr/>
        </p:nvPicPr>
        <p:blipFill>
          <a:blip r:embed="rId7"/>
          <a:stretch>
            <a:fillRect/>
          </a:stretch>
        </p:blipFill>
        <p:spPr>
          <a:xfrm>
            <a:off x="8345416" y="1610661"/>
            <a:ext cx="3293773" cy="2194477"/>
          </a:xfrm>
          <a:prstGeom prst="rect">
            <a:avLst/>
          </a:prstGeom>
        </p:spPr>
      </p:pic>
      <p:pic>
        <p:nvPicPr>
          <p:cNvPr id="14" name="Imagen 13">
            <a:extLst>
              <a:ext uri="{FF2B5EF4-FFF2-40B4-BE49-F238E27FC236}">
                <a16:creationId xmlns:a16="http://schemas.microsoft.com/office/drawing/2014/main" id="{51ECE2A7-680D-44C6-926A-5B1D0971380B}"/>
              </a:ext>
            </a:extLst>
          </p:cNvPr>
          <p:cNvPicPr>
            <a:picLocks noChangeAspect="1"/>
          </p:cNvPicPr>
          <p:nvPr/>
        </p:nvPicPr>
        <p:blipFill>
          <a:blip r:embed="rId8"/>
          <a:stretch>
            <a:fillRect/>
          </a:stretch>
        </p:blipFill>
        <p:spPr>
          <a:xfrm>
            <a:off x="8329785" y="4407877"/>
            <a:ext cx="3270224" cy="1816791"/>
          </a:xfrm>
          <a:prstGeom prst="rect">
            <a:avLst/>
          </a:prstGeom>
        </p:spPr>
      </p:pic>
    </p:spTree>
    <p:extLst>
      <p:ext uri="{BB962C8B-B14F-4D97-AF65-F5344CB8AC3E}">
        <p14:creationId xmlns:p14="http://schemas.microsoft.com/office/powerpoint/2010/main" val="344235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572349" y="4187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Formas Conocidas de Ingeniería Social </a:t>
            </a:r>
            <a:endParaRPr lang="es-VE" sz="2667" dirty="0">
              <a:solidFill>
                <a:srgbClr val="1F497D"/>
              </a:solidFill>
              <a:latin typeface="Arial Black" panose="020B0A04020102020204" pitchFamily="34" charset="0"/>
            </a:endParaRPr>
          </a:p>
        </p:txBody>
      </p:sp>
      <p:sp>
        <p:nvSpPr>
          <p:cNvPr id="9" name="CuadroTexto 8"/>
          <p:cNvSpPr txBox="1"/>
          <p:nvPr/>
        </p:nvSpPr>
        <p:spPr>
          <a:xfrm>
            <a:off x="477812" y="2044400"/>
            <a:ext cx="6445866" cy="107702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Consiste en crear un escenario falso para engañar a sus víctimas. Los atacantes suelen investigar mucho para hacerse pasar por auténticos. </a:t>
            </a:r>
          </a:p>
        </p:txBody>
      </p:sp>
      <p:sp>
        <p:nvSpPr>
          <p:cNvPr id="10" name="CuadroTexto 9"/>
          <p:cNvSpPr txBox="1"/>
          <p:nvPr/>
        </p:nvSpPr>
        <p:spPr>
          <a:xfrm>
            <a:off x="477811" y="1383196"/>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Pretexting: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sp>
        <p:nvSpPr>
          <p:cNvPr id="15" name="CuadroTexto 14"/>
          <p:cNvSpPr txBox="1"/>
          <p:nvPr/>
        </p:nvSpPr>
        <p:spPr>
          <a:xfrm>
            <a:off x="477812" y="3851492"/>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Honey trap: </a:t>
            </a:r>
          </a:p>
        </p:txBody>
      </p:sp>
      <p:sp>
        <p:nvSpPr>
          <p:cNvPr id="16" name="CuadroTexto 15"/>
          <p:cNvSpPr txBox="1"/>
          <p:nvPr/>
        </p:nvSpPr>
        <p:spPr>
          <a:xfrm>
            <a:off x="477812" y="4394200"/>
            <a:ext cx="6852266" cy="1733488"/>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Se centra en la </a:t>
            </a:r>
            <a:r>
              <a:rPr lang="es-ES" sz="2133" dirty="0" err="1">
                <a:solidFill>
                  <a:prstClr val="black"/>
                </a:solidFill>
                <a:latin typeface="Arial" panose="020B0604020202020204" pitchFamily="34" charset="0"/>
                <a:cs typeface="Arial" panose="020B0604020202020204" pitchFamily="34" charset="0"/>
              </a:rPr>
              <a:t>sextorsión</a:t>
            </a:r>
            <a:r>
              <a:rPr lang="es-ES" sz="2133" dirty="0">
                <a:solidFill>
                  <a:prstClr val="black"/>
                </a:solidFill>
                <a:latin typeface="Arial" panose="020B0604020202020204" pitchFamily="34" charset="0"/>
                <a:cs typeface="Arial" panose="020B0604020202020204" pitchFamily="34" charset="0"/>
              </a:rPr>
              <a:t> u otro tipo de chantaje, ya sea que el atacante atraiga a la víctima a una situación sexual vulnerable o, tienda trampas enviando correos electrónicos de spam en los que afirma haber estado observando a través de su cámara web. </a:t>
            </a:r>
          </a:p>
        </p:txBody>
      </p:sp>
      <p:pic>
        <p:nvPicPr>
          <p:cNvPr id="13" name="Imagen 12" descr="Social Engineering: Pretexting and Impersonation – GW Information Security  Blog"/>
          <p:cNvPicPr/>
          <p:nvPr/>
        </p:nvPicPr>
        <p:blipFill>
          <a:blip r:embed="rId6">
            <a:extLst>
              <a:ext uri="{28A0092B-C50C-407E-A947-70E740481C1C}">
                <a14:useLocalDpi xmlns:a14="http://schemas.microsoft.com/office/drawing/2010/main" val="0"/>
              </a:ext>
            </a:extLst>
          </a:blip>
          <a:srcRect/>
          <a:stretch>
            <a:fillRect/>
          </a:stretch>
        </p:blipFill>
        <p:spPr bwMode="auto">
          <a:xfrm>
            <a:off x="7658874" y="2616200"/>
            <a:ext cx="3876685" cy="2480745"/>
          </a:xfrm>
          <a:prstGeom prst="rect">
            <a:avLst/>
          </a:prstGeom>
          <a:noFill/>
          <a:ln>
            <a:noFill/>
          </a:ln>
        </p:spPr>
      </p:pic>
    </p:spTree>
    <p:extLst>
      <p:ext uri="{BB962C8B-B14F-4D97-AF65-F5344CB8AC3E}">
        <p14:creationId xmlns:p14="http://schemas.microsoft.com/office/powerpoint/2010/main" val="2724115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572349" y="4187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Formas Conocidas de Ingeniería Social </a:t>
            </a:r>
            <a:endParaRPr lang="es-VE" sz="2667" dirty="0">
              <a:solidFill>
                <a:srgbClr val="1F497D"/>
              </a:solidFill>
              <a:latin typeface="Arial Black" panose="020B0A04020102020204" pitchFamily="34" charset="0"/>
            </a:endParaRPr>
          </a:p>
        </p:txBody>
      </p:sp>
      <p:sp>
        <p:nvSpPr>
          <p:cNvPr id="9" name="CuadroTexto 8"/>
          <p:cNvSpPr txBox="1"/>
          <p:nvPr/>
        </p:nvSpPr>
        <p:spPr>
          <a:xfrm>
            <a:off x="361360" y="1628463"/>
            <a:ext cx="11492549" cy="748795"/>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Consiste en el envío de grandes cantidades de mensajes o envíos publicitarios. Pueden contener malware o simplemente tener una finalidad comercial. </a:t>
            </a:r>
          </a:p>
        </p:txBody>
      </p:sp>
      <p:sp>
        <p:nvSpPr>
          <p:cNvPr id="10" name="CuadroTexto 9"/>
          <p:cNvSpPr txBox="1"/>
          <p:nvPr/>
        </p:nvSpPr>
        <p:spPr>
          <a:xfrm>
            <a:off x="572350" y="1055475"/>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Spam en el correo electrónico: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sp>
        <p:nvSpPr>
          <p:cNvPr id="15" name="CuadroTexto 14"/>
          <p:cNvSpPr txBox="1"/>
          <p:nvPr/>
        </p:nvSpPr>
        <p:spPr>
          <a:xfrm>
            <a:off x="410079" y="3486547"/>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Simple embaucamiento: </a:t>
            </a:r>
          </a:p>
        </p:txBody>
      </p:sp>
      <p:sp>
        <p:nvSpPr>
          <p:cNvPr id="16" name="CuadroTexto 15"/>
          <p:cNvSpPr txBox="1"/>
          <p:nvPr/>
        </p:nvSpPr>
        <p:spPr>
          <a:xfrm>
            <a:off x="303370" y="4112625"/>
            <a:ext cx="7819521" cy="2389950"/>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Puede englobar varios ataques, como es el cara a cara o el quid pro quo. En el primero se explotan todas las situaciones posibles personalmente, debido a que hacen un estudio detallado del entorno y de su objetivo. En el segundo caso, es un intercambio de favores, generalmente se hacen pasar por personal de TI para ejecutar sus artimañas mediante “consejos”. </a:t>
            </a:r>
          </a:p>
        </p:txBody>
      </p:sp>
      <p:pic>
        <p:nvPicPr>
          <p:cNvPr id="5" name="Imagen 4"/>
          <p:cNvPicPr>
            <a:picLocks noChangeAspect="1"/>
          </p:cNvPicPr>
          <p:nvPr/>
        </p:nvPicPr>
        <p:blipFill>
          <a:blip r:embed="rId6"/>
          <a:stretch>
            <a:fillRect/>
          </a:stretch>
        </p:blipFill>
        <p:spPr>
          <a:xfrm>
            <a:off x="8416492" y="4039331"/>
            <a:ext cx="3102133" cy="2064329"/>
          </a:xfrm>
          <a:prstGeom prst="rect">
            <a:avLst/>
          </a:prstGeom>
        </p:spPr>
      </p:pic>
      <p:pic>
        <p:nvPicPr>
          <p:cNvPr id="12" name="Imagen 11">
            <a:extLst>
              <a:ext uri="{FF2B5EF4-FFF2-40B4-BE49-F238E27FC236}">
                <a16:creationId xmlns:a16="http://schemas.microsoft.com/office/drawing/2014/main" id="{FA4036D5-5898-4B89-B441-D084F8D77C66}"/>
              </a:ext>
            </a:extLst>
          </p:cNvPr>
          <p:cNvPicPr>
            <a:picLocks noChangeAspect="1"/>
          </p:cNvPicPr>
          <p:nvPr/>
        </p:nvPicPr>
        <p:blipFill>
          <a:blip r:embed="rId7"/>
          <a:stretch>
            <a:fillRect/>
          </a:stretch>
        </p:blipFill>
        <p:spPr>
          <a:xfrm>
            <a:off x="4521200" y="2529746"/>
            <a:ext cx="4776454" cy="788430"/>
          </a:xfrm>
          <a:prstGeom prst="rect">
            <a:avLst/>
          </a:prstGeom>
        </p:spPr>
      </p:pic>
    </p:spTree>
    <p:extLst>
      <p:ext uri="{BB962C8B-B14F-4D97-AF65-F5344CB8AC3E}">
        <p14:creationId xmlns:p14="http://schemas.microsoft.com/office/powerpoint/2010/main" val="3379600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572349" y="4187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Formas Conocidas de Ingeniería Social </a:t>
            </a:r>
            <a:endParaRPr lang="es-VE" sz="2667" dirty="0">
              <a:solidFill>
                <a:srgbClr val="1F497D"/>
              </a:solidFill>
              <a:latin typeface="Arial Black" panose="020B0A04020102020204" pitchFamily="34" charset="0"/>
            </a:endParaRP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sp>
        <p:nvSpPr>
          <p:cNvPr id="15" name="CuadroTexto 14"/>
          <p:cNvSpPr txBox="1"/>
          <p:nvPr/>
        </p:nvSpPr>
        <p:spPr>
          <a:xfrm>
            <a:off x="572350" y="1156191"/>
            <a:ext cx="52561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Dumpster</a:t>
            </a:r>
            <a:r>
              <a:rPr lang="es-ES" sz="2133" dirty="0">
                <a:solidFill>
                  <a:srgbClr val="1F497D"/>
                </a:solidFill>
                <a:latin typeface="Arial Black" panose="020B0A04020102020204" pitchFamily="34" charset="0"/>
              </a:rPr>
              <a:t> </a:t>
            </a:r>
            <a:r>
              <a:rPr lang="es-ES" sz="2133" dirty="0" err="1">
                <a:solidFill>
                  <a:srgbClr val="1F497D"/>
                </a:solidFill>
                <a:latin typeface="Arial Black" panose="020B0A04020102020204" pitchFamily="34" charset="0"/>
              </a:rPr>
              <a:t>Diving</a:t>
            </a:r>
            <a:r>
              <a:rPr lang="es-ES" sz="2133" dirty="0">
                <a:solidFill>
                  <a:srgbClr val="1F497D"/>
                </a:solidFill>
                <a:latin typeface="Arial Black" panose="020B0A04020102020204" pitchFamily="34" charset="0"/>
              </a:rPr>
              <a:t> o </a:t>
            </a:r>
            <a:r>
              <a:rPr lang="es-ES" sz="2133" dirty="0" err="1">
                <a:solidFill>
                  <a:srgbClr val="1F497D"/>
                </a:solidFill>
                <a:latin typeface="Arial Black" panose="020B0A04020102020204" pitchFamily="34" charset="0"/>
              </a:rPr>
              <a:t>Trashing</a:t>
            </a:r>
            <a:r>
              <a:rPr lang="es-ES" sz="2133" dirty="0">
                <a:solidFill>
                  <a:srgbClr val="1F497D"/>
                </a:solidFill>
                <a:latin typeface="Arial Black" panose="020B0A04020102020204" pitchFamily="34" charset="0"/>
              </a:rPr>
              <a:t>: </a:t>
            </a:r>
          </a:p>
        </p:txBody>
      </p:sp>
      <p:sp>
        <p:nvSpPr>
          <p:cNvPr id="16" name="CuadroTexto 15"/>
          <p:cNvSpPr txBox="1"/>
          <p:nvPr/>
        </p:nvSpPr>
        <p:spPr>
          <a:xfrm>
            <a:off x="562711" y="1603394"/>
            <a:ext cx="11306829" cy="107702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(Zambullida en la basura). Consiste en la búsqueda de información relevante en la basura, como por ejemplo: agendas telefónicas, organigramas, unidades de almacenamiento, entre otras. </a:t>
            </a:r>
          </a:p>
        </p:txBody>
      </p:sp>
      <p:sp>
        <p:nvSpPr>
          <p:cNvPr id="12" name="CuadroTexto 11"/>
          <p:cNvSpPr txBox="1"/>
          <p:nvPr/>
        </p:nvSpPr>
        <p:spPr>
          <a:xfrm>
            <a:off x="498361" y="3688136"/>
            <a:ext cx="11105659" cy="2718180"/>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Consiste en el empleo de técnicas de hacking de forma maliciosa para suplantar la identidad, de una web o una entidad. Se basa en tres partes: </a:t>
            </a:r>
          </a:p>
          <a:p>
            <a:pPr algn="just" defTabSz="609630"/>
            <a:endParaRPr lang="es-ES" sz="2133" dirty="0">
              <a:solidFill>
                <a:prstClr val="black"/>
              </a:solidFill>
              <a:latin typeface="Arial" panose="020B0604020202020204" pitchFamily="34" charset="0"/>
              <a:cs typeface="Arial" panose="020B0604020202020204" pitchFamily="34" charset="0"/>
            </a:endParaRPr>
          </a:p>
          <a:p>
            <a:pPr algn="just" defTabSz="609630"/>
            <a:r>
              <a:rPr lang="es-ES" sz="2133" dirty="0">
                <a:solidFill>
                  <a:prstClr val="black"/>
                </a:solidFill>
                <a:latin typeface="Arial" panose="020B0604020202020204" pitchFamily="34" charset="0"/>
                <a:cs typeface="Arial" panose="020B0604020202020204" pitchFamily="34" charset="0"/>
              </a:rPr>
              <a:t>El atacante, la víctima y el sistema o entidad virtual que va a ser falsificado. </a:t>
            </a:r>
          </a:p>
          <a:p>
            <a:pPr algn="just" defTabSz="609630"/>
            <a:endParaRPr lang="es-ES" sz="2133" dirty="0">
              <a:solidFill>
                <a:prstClr val="black"/>
              </a:solidFill>
              <a:latin typeface="Arial" panose="020B0604020202020204" pitchFamily="34" charset="0"/>
              <a:cs typeface="Arial" panose="020B0604020202020204" pitchFamily="34" charset="0"/>
            </a:endParaRPr>
          </a:p>
          <a:p>
            <a:pPr algn="just" defTabSz="609630"/>
            <a:r>
              <a:rPr lang="es-ES" sz="2133" dirty="0">
                <a:solidFill>
                  <a:prstClr val="black"/>
                </a:solidFill>
                <a:latin typeface="Arial" panose="020B0604020202020204" pitchFamily="34" charset="0"/>
                <a:cs typeface="Arial" panose="020B0604020202020204" pitchFamily="34" charset="0"/>
              </a:rPr>
              <a:t>El objetivo de este ataque es disponer de la suplantación para poder acceder a los datos de su víctima. </a:t>
            </a:r>
          </a:p>
          <a:p>
            <a:pPr algn="just" defTabSz="609630"/>
            <a:endParaRPr lang="es-ES" sz="2133" dirty="0">
              <a:solidFill>
                <a:prstClr val="black"/>
              </a:solidFill>
              <a:latin typeface="Arial" panose="020B0604020202020204" pitchFamily="34" charset="0"/>
              <a:cs typeface="Arial" panose="020B0604020202020204" pitchFamily="34" charset="0"/>
            </a:endParaRPr>
          </a:p>
        </p:txBody>
      </p:sp>
      <p:sp>
        <p:nvSpPr>
          <p:cNvPr id="13" name="CuadroTexto 12"/>
          <p:cNvSpPr txBox="1"/>
          <p:nvPr/>
        </p:nvSpPr>
        <p:spPr>
          <a:xfrm>
            <a:off x="572350" y="3298286"/>
            <a:ext cx="52561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Spoofing</a:t>
            </a:r>
            <a:r>
              <a:rPr lang="es-ES" sz="2133" dirty="0">
                <a:solidFill>
                  <a:srgbClr val="1F497D"/>
                </a:solidFill>
                <a:latin typeface="Arial Black" panose="020B0A04020102020204" pitchFamily="34" charset="0"/>
              </a:rPr>
              <a:t>: </a:t>
            </a:r>
          </a:p>
        </p:txBody>
      </p:sp>
      <p:pic>
        <p:nvPicPr>
          <p:cNvPr id="14" name="Imagen 13">
            <a:extLst>
              <a:ext uri="{FF2B5EF4-FFF2-40B4-BE49-F238E27FC236}">
                <a16:creationId xmlns:a16="http://schemas.microsoft.com/office/drawing/2014/main" id="{89061B1E-F141-4F63-9FE1-FD70CE4EB0C1}"/>
              </a:ext>
            </a:extLst>
          </p:cNvPr>
          <p:cNvPicPr>
            <a:picLocks noChangeAspect="1"/>
          </p:cNvPicPr>
          <p:nvPr/>
        </p:nvPicPr>
        <p:blipFill>
          <a:blip r:embed="rId6"/>
          <a:stretch>
            <a:fillRect/>
          </a:stretch>
        </p:blipFill>
        <p:spPr>
          <a:xfrm>
            <a:off x="3852697" y="2502221"/>
            <a:ext cx="4455347" cy="979267"/>
          </a:xfrm>
          <a:prstGeom prst="rect">
            <a:avLst/>
          </a:prstGeom>
        </p:spPr>
      </p:pic>
      <p:pic>
        <p:nvPicPr>
          <p:cNvPr id="17" name="Imagen 16">
            <a:extLst>
              <a:ext uri="{FF2B5EF4-FFF2-40B4-BE49-F238E27FC236}">
                <a16:creationId xmlns:a16="http://schemas.microsoft.com/office/drawing/2014/main" id="{A6C6753D-8374-4981-836F-0702A5E7620B}"/>
              </a:ext>
            </a:extLst>
          </p:cNvPr>
          <p:cNvPicPr>
            <a:picLocks noChangeAspect="1"/>
          </p:cNvPicPr>
          <p:nvPr/>
        </p:nvPicPr>
        <p:blipFill>
          <a:blip r:embed="rId7"/>
          <a:stretch>
            <a:fillRect/>
          </a:stretch>
        </p:blipFill>
        <p:spPr>
          <a:xfrm>
            <a:off x="4246877" y="5934245"/>
            <a:ext cx="4061167" cy="831656"/>
          </a:xfrm>
          <a:prstGeom prst="rect">
            <a:avLst/>
          </a:prstGeom>
        </p:spPr>
      </p:pic>
    </p:spTree>
    <p:extLst>
      <p:ext uri="{BB962C8B-B14F-4D97-AF65-F5344CB8AC3E}">
        <p14:creationId xmlns:p14="http://schemas.microsoft.com/office/powerpoint/2010/main" val="18387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220421" y="1955800"/>
            <a:ext cx="11107979" cy="748795"/>
          </a:xfrm>
          <a:prstGeom prst="rect">
            <a:avLst/>
          </a:prstGeom>
          <a:noFill/>
        </p:spPr>
        <p:txBody>
          <a:bodyPr wrap="square" rtlCol="0">
            <a:spAutoFit/>
          </a:bodyPr>
          <a:lstStyle/>
          <a:p>
            <a:pPr algn="just" defTabSz="609630"/>
            <a:r>
              <a:rPr lang="es-ES" altLang="es-VE" sz="2133" b="1" dirty="0">
                <a:solidFill>
                  <a:prstClr val="white"/>
                </a:solidFill>
                <a:latin typeface="Arial" panose="020B0604020202020204" pitchFamily="34" charset="0"/>
                <a:cs typeface="Arial" panose="020B0604020202020204" pitchFamily="34" charset="0"/>
              </a:rPr>
              <a:t>VIDEO</a:t>
            </a:r>
          </a:p>
          <a:p>
            <a:pPr marL="342917" indent="-342917" algn="just" defTabSz="609630">
              <a:buFont typeface="+mj-lt"/>
              <a:buAutoNum type="arabicPeriod"/>
            </a:pPr>
            <a:endParaRPr lang="es-ES_tradnl" altLang="es-VE" sz="2133" b="1"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522288" y="441314"/>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de Ingeniería Social</a:t>
            </a:r>
            <a:endParaRPr lang="es-VE" sz="2667" dirty="0">
              <a:solidFill>
                <a:srgbClr val="92D050"/>
              </a:solidFill>
              <a:latin typeface="Arial Black" panose="020B0A04020102020204" pitchFamily="34" charset="0"/>
            </a:endParaRPr>
          </a:p>
        </p:txBody>
      </p:sp>
      <p:pic>
        <p:nvPicPr>
          <p:cNvPr id="3" name="Picture 8">
            <a:extLst>
              <a:ext uri="{FF2B5EF4-FFF2-40B4-BE49-F238E27FC236}">
                <a16:creationId xmlns:a16="http://schemas.microsoft.com/office/drawing/2014/main" id="{E2D599F9-9CC0-B579-8A9F-EB8EB09A64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422960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572349" y="4187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Ataques a las Conexiones</a:t>
            </a:r>
            <a:endParaRPr lang="es-VE" sz="2667" dirty="0">
              <a:solidFill>
                <a:srgbClr val="1F497D"/>
              </a:solidFill>
              <a:latin typeface="Arial Black" panose="020B0A04020102020204" pitchFamily="34" charset="0"/>
            </a:endParaRPr>
          </a:p>
        </p:txBody>
      </p:sp>
      <p:sp>
        <p:nvSpPr>
          <p:cNvPr id="9" name="CuadroTexto 8"/>
          <p:cNvSpPr txBox="1"/>
          <p:nvPr/>
        </p:nvSpPr>
        <p:spPr>
          <a:xfrm>
            <a:off x="564534" y="1600200"/>
            <a:ext cx="11017866" cy="107702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El </a:t>
            </a:r>
            <a:r>
              <a:rPr lang="es-ES" sz="2133" dirty="0" err="1">
                <a:solidFill>
                  <a:prstClr val="black"/>
                </a:solidFill>
                <a:latin typeface="Arial" panose="020B0604020202020204" pitchFamily="34" charset="0"/>
                <a:cs typeface="Arial" panose="020B0604020202020204" pitchFamily="34" charset="0"/>
              </a:rPr>
              <a:t>ciberdelincuente</a:t>
            </a:r>
            <a:r>
              <a:rPr lang="es-ES" sz="2133" dirty="0">
                <a:solidFill>
                  <a:prstClr val="black"/>
                </a:solidFill>
                <a:latin typeface="Arial" panose="020B0604020202020204" pitchFamily="34" charset="0"/>
                <a:cs typeface="Arial" panose="020B0604020202020204" pitchFamily="34" charset="0"/>
              </a:rPr>
              <a:t> consigue falsificar su dirección IP y hacerla pasar por una dirección distinta. De este modo, consigue saltarse las restricciones del </a:t>
            </a:r>
            <a:r>
              <a:rPr lang="es-ES" sz="2133" dirty="0" err="1">
                <a:solidFill>
                  <a:prstClr val="black"/>
                </a:solidFill>
                <a:latin typeface="Arial" panose="020B0604020202020204" pitchFamily="34" charset="0"/>
                <a:cs typeface="Arial" panose="020B0604020202020204" pitchFamily="34" charset="0"/>
              </a:rPr>
              <a:t>router</a:t>
            </a:r>
            <a:r>
              <a:rPr lang="es-ES" sz="2133" dirty="0">
                <a:solidFill>
                  <a:prstClr val="black"/>
                </a:solidFill>
                <a:latin typeface="Arial" panose="020B0604020202020204" pitchFamily="34" charset="0"/>
                <a:cs typeface="Arial" panose="020B0604020202020204" pitchFamily="34" charset="0"/>
              </a:rPr>
              <a:t> del servidor o del dispositivo de seguridad y, por ejemplo, hacer llegar un paquete con malware. </a:t>
            </a:r>
          </a:p>
        </p:txBody>
      </p:sp>
      <p:sp>
        <p:nvSpPr>
          <p:cNvPr id="10" name="CuadroTexto 9"/>
          <p:cNvSpPr txBox="1"/>
          <p:nvPr/>
        </p:nvSpPr>
        <p:spPr>
          <a:xfrm>
            <a:off x="572350" y="1055475"/>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IP </a:t>
            </a:r>
            <a:r>
              <a:rPr lang="es-ES" sz="2133" dirty="0" err="1">
                <a:solidFill>
                  <a:srgbClr val="1F497D"/>
                </a:solidFill>
                <a:latin typeface="Arial Black" panose="020B0A04020102020204" pitchFamily="34" charset="0"/>
              </a:rPr>
              <a:t>Spoofing</a:t>
            </a:r>
            <a:r>
              <a:rPr lang="es-ES" sz="2133" dirty="0">
                <a:solidFill>
                  <a:srgbClr val="1F497D"/>
                </a:solidFill>
                <a:latin typeface="Arial Black" panose="020B0A04020102020204" pitchFamily="34" charset="0"/>
              </a:rPr>
              <a:t>: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sp>
        <p:nvSpPr>
          <p:cNvPr id="15" name="CuadroTexto 14"/>
          <p:cNvSpPr txBox="1"/>
          <p:nvPr/>
        </p:nvSpPr>
        <p:spPr>
          <a:xfrm>
            <a:off x="564534" y="4056756"/>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Web </a:t>
            </a:r>
            <a:r>
              <a:rPr lang="es-ES" sz="2133" dirty="0" err="1">
                <a:solidFill>
                  <a:srgbClr val="1F497D"/>
                </a:solidFill>
                <a:latin typeface="Arial Black" panose="020B0A04020102020204" pitchFamily="34" charset="0"/>
              </a:rPr>
              <a:t>Spoofing</a:t>
            </a:r>
            <a:r>
              <a:rPr lang="es-ES" sz="2133" dirty="0">
                <a:solidFill>
                  <a:srgbClr val="1F497D"/>
                </a:solidFill>
                <a:latin typeface="Arial Black" panose="020B0A04020102020204" pitchFamily="34" charset="0"/>
              </a:rPr>
              <a:t>: </a:t>
            </a:r>
          </a:p>
        </p:txBody>
      </p:sp>
      <p:sp>
        <p:nvSpPr>
          <p:cNvPr id="16" name="CuadroTexto 15"/>
          <p:cNvSpPr txBox="1"/>
          <p:nvPr/>
        </p:nvSpPr>
        <p:spPr>
          <a:xfrm>
            <a:off x="572349" y="4572886"/>
            <a:ext cx="11010051" cy="107702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Consiste en la suplantación de una página web real por otra falsa. La web falsa es una copia del diseño de la original, llegando incluso a utilizar una URL muy similar. El atacante trata de hacernos creer que la web falsa es la original. </a:t>
            </a:r>
          </a:p>
        </p:txBody>
      </p:sp>
      <p:pic>
        <p:nvPicPr>
          <p:cNvPr id="12" name="Imagen 11">
            <a:extLst>
              <a:ext uri="{FF2B5EF4-FFF2-40B4-BE49-F238E27FC236}">
                <a16:creationId xmlns:a16="http://schemas.microsoft.com/office/drawing/2014/main" id="{40A71E29-E1AA-41C7-91C5-53C65FE66A34}"/>
              </a:ext>
            </a:extLst>
          </p:cNvPr>
          <p:cNvPicPr>
            <a:picLocks noChangeAspect="1"/>
          </p:cNvPicPr>
          <p:nvPr/>
        </p:nvPicPr>
        <p:blipFill>
          <a:blip r:embed="rId6"/>
          <a:stretch>
            <a:fillRect/>
          </a:stretch>
        </p:blipFill>
        <p:spPr>
          <a:xfrm>
            <a:off x="3954572" y="2971042"/>
            <a:ext cx="4676109" cy="764509"/>
          </a:xfrm>
          <a:prstGeom prst="rect">
            <a:avLst/>
          </a:prstGeom>
        </p:spPr>
      </p:pic>
      <p:pic>
        <p:nvPicPr>
          <p:cNvPr id="13" name="Imagen 12">
            <a:extLst>
              <a:ext uri="{FF2B5EF4-FFF2-40B4-BE49-F238E27FC236}">
                <a16:creationId xmlns:a16="http://schemas.microsoft.com/office/drawing/2014/main" id="{99E7F2F3-32EB-4063-9809-5B84CC69B5B4}"/>
              </a:ext>
            </a:extLst>
          </p:cNvPr>
          <p:cNvPicPr>
            <a:picLocks noChangeAspect="1"/>
          </p:cNvPicPr>
          <p:nvPr/>
        </p:nvPicPr>
        <p:blipFill>
          <a:blip r:embed="rId7"/>
          <a:stretch>
            <a:fillRect/>
          </a:stretch>
        </p:blipFill>
        <p:spPr>
          <a:xfrm>
            <a:off x="7489074" y="5541048"/>
            <a:ext cx="4034762" cy="915614"/>
          </a:xfrm>
          <a:prstGeom prst="rect">
            <a:avLst/>
          </a:prstGeom>
        </p:spPr>
      </p:pic>
    </p:spTree>
    <p:extLst>
      <p:ext uri="{BB962C8B-B14F-4D97-AF65-F5344CB8AC3E}">
        <p14:creationId xmlns:p14="http://schemas.microsoft.com/office/powerpoint/2010/main" val="123723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a:extLst>
            <a:ext uri="{FF2B5EF4-FFF2-40B4-BE49-F238E27FC236}">
              <a16:creationId xmlns:a16="http://schemas.microsoft.com/office/drawing/2014/main" id="{C26FD1C4-ABB9-2495-F9F2-3DCF8FAB3A9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837F4D6-7C64-A529-7ED6-8ED15ED0373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a:extLst>
              <a:ext uri="{FF2B5EF4-FFF2-40B4-BE49-F238E27FC236}">
                <a16:creationId xmlns:a16="http://schemas.microsoft.com/office/drawing/2014/main" id="{5D76D354-A27D-ACCC-5342-6A6CC16D215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a:extLst>
              <a:ext uri="{FF2B5EF4-FFF2-40B4-BE49-F238E27FC236}">
                <a16:creationId xmlns:a16="http://schemas.microsoft.com/office/drawing/2014/main" id="{68D9BF08-7973-CFEE-2E29-20728C662361}"/>
              </a:ext>
            </a:extLst>
          </p:cNvPr>
          <p:cNvSpPr txBox="1"/>
          <p:nvPr/>
        </p:nvSpPr>
        <p:spPr>
          <a:xfrm>
            <a:off x="419101" y="354459"/>
            <a:ext cx="11353800" cy="913199"/>
          </a:xfrm>
          <a:prstGeom prst="rect">
            <a:avLst/>
          </a:prstGeom>
          <a:noFill/>
        </p:spPr>
        <p:txBody>
          <a:bodyPr wrap="square" rtlCol="0">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s-ES" sz="2667"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rPr>
              <a:t>Principales diferencias entre Ciberseguridad, Seguridad Informática &amp; Seguridad de la Información</a:t>
            </a:r>
            <a:endParaRPr kumimoji="0" lang="es-VE" sz="2667"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p:txBody>
      </p:sp>
      <p:pic>
        <p:nvPicPr>
          <p:cNvPr id="3" name="Picture 8">
            <a:extLst>
              <a:ext uri="{FF2B5EF4-FFF2-40B4-BE49-F238E27FC236}">
                <a16:creationId xmlns:a16="http://schemas.microsoft.com/office/drawing/2014/main" id="{41163D1A-A09E-62D0-F454-49E93E57178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
        <p:nvSpPr>
          <p:cNvPr id="16" name="CuadroTexto 15">
            <a:extLst>
              <a:ext uri="{FF2B5EF4-FFF2-40B4-BE49-F238E27FC236}">
                <a16:creationId xmlns:a16="http://schemas.microsoft.com/office/drawing/2014/main" id="{89DF5F82-B7CA-BBC4-F019-F4B901CD8E2C}"/>
              </a:ext>
            </a:extLst>
          </p:cNvPr>
          <p:cNvSpPr txBox="1"/>
          <p:nvPr/>
        </p:nvSpPr>
        <p:spPr>
          <a:xfrm>
            <a:off x="419101" y="1368116"/>
            <a:ext cx="11353800" cy="5062924"/>
          </a:xfrm>
          <a:prstGeom prst="rect">
            <a:avLst/>
          </a:prstGeom>
          <a:noFill/>
        </p:spPr>
        <p:txBody>
          <a:bodyPr wrap="square" rtlCol="0">
            <a:spAutoFit/>
          </a:bodyPr>
          <a:lstStyle/>
          <a:p>
            <a:pPr algn="just"/>
            <a:r>
              <a:rPr lang="es-VE" sz="1700" b="1" dirty="0">
                <a:solidFill>
                  <a:schemeClr val="bg1"/>
                </a:solidFill>
                <a:latin typeface="Arial" panose="020B0604020202020204" pitchFamily="34" charset="0"/>
                <a:cs typeface="Arial" panose="020B0604020202020204" pitchFamily="34" charset="0"/>
              </a:rPr>
              <a:t>Tras revisar los conceptos de Ciberseguridad, Seguridad Informática y Seguridad de la Información, es posible identificar las principales diferencias:</a:t>
            </a:r>
          </a:p>
          <a:p>
            <a:pPr algn="just"/>
            <a:endParaRPr lang="es-VE" sz="1700" dirty="0">
              <a:solidFill>
                <a:schemeClr val="bg1"/>
              </a:solidFill>
              <a:latin typeface="Arial" panose="020B0604020202020204" pitchFamily="34" charset="0"/>
              <a:cs typeface="Arial" panose="020B0604020202020204" pitchFamily="34" charset="0"/>
            </a:endParaRPr>
          </a:p>
          <a:p>
            <a:pPr algn="just"/>
            <a:r>
              <a:rPr lang="es-VE" sz="1700" dirty="0">
                <a:solidFill>
                  <a:schemeClr val="bg1"/>
                </a:solidFill>
                <a:latin typeface="Arial" panose="020B0604020202020204" pitchFamily="34" charset="0"/>
                <a:cs typeface="Arial" panose="020B0604020202020204" pitchFamily="34" charset="0"/>
              </a:rPr>
              <a:t>En primer lugar, debemos destacar que la </a:t>
            </a:r>
            <a:r>
              <a:rPr lang="es-VE" sz="1700" b="1" dirty="0">
                <a:solidFill>
                  <a:schemeClr val="bg1"/>
                </a:solidFill>
                <a:latin typeface="Arial" panose="020B0604020202020204" pitchFamily="34" charset="0"/>
                <a:cs typeface="Arial" panose="020B0604020202020204" pitchFamily="34" charset="0"/>
              </a:rPr>
              <a:t>Seguridad de la Información tiene un alcance mayor que la Ciberseguridad y la Seguridad Informática</a:t>
            </a:r>
            <a:r>
              <a:rPr lang="es-VE" sz="1700" dirty="0">
                <a:solidFill>
                  <a:schemeClr val="bg1"/>
                </a:solidFill>
                <a:latin typeface="Arial" panose="020B0604020202020204" pitchFamily="34" charset="0"/>
                <a:cs typeface="Arial" panose="020B0604020202020204" pitchFamily="34" charset="0"/>
              </a:rPr>
              <a:t>, puesto que el objetivo de la primera es proteger la información de riesgos que puedan afectarla, en sus diferentes formas y estados. Por el contrario, </a:t>
            </a:r>
            <a:r>
              <a:rPr lang="es-VE" sz="1700" b="1" dirty="0">
                <a:solidFill>
                  <a:schemeClr val="bg1"/>
                </a:solidFill>
                <a:latin typeface="Arial" panose="020B0604020202020204" pitchFamily="34" charset="0"/>
                <a:cs typeface="Arial" panose="020B0604020202020204" pitchFamily="34" charset="0"/>
              </a:rPr>
              <a:t>la Ciberseguridad se enfoca principalmente en la información en formato digital</a:t>
            </a:r>
            <a:r>
              <a:rPr lang="es-VE" sz="1700" dirty="0">
                <a:solidFill>
                  <a:schemeClr val="bg1"/>
                </a:solidFill>
                <a:latin typeface="Arial" panose="020B0604020202020204" pitchFamily="34" charset="0"/>
                <a:cs typeface="Arial" panose="020B0604020202020204" pitchFamily="34" charset="0"/>
              </a:rPr>
              <a:t> y los sistemas interconectados que la procesan, almacenan o transmiten, </a:t>
            </a:r>
            <a:r>
              <a:rPr lang="es-VE" sz="1700" b="1" dirty="0">
                <a:solidFill>
                  <a:schemeClr val="bg1"/>
                </a:solidFill>
                <a:latin typeface="Arial" panose="020B0604020202020204" pitchFamily="34" charset="0"/>
                <a:cs typeface="Arial" panose="020B0604020202020204" pitchFamily="34" charset="0"/>
              </a:rPr>
              <a:t>por lo que tiene un</a:t>
            </a:r>
            <a:r>
              <a:rPr lang="es-VE" sz="1700" dirty="0">
                <a:solidFill>
                  <a:schemeClr val="bg1"/>
                </a:solidFill>
                <a:latin typeface="Arial" panose="020B0604020202020204" pitchFamily="34" charset="0"/>
                <a:cs typeface="Arial" panose="020B0604020202020204" pitchFamily="34" charset="0"/>
              </a:rPr>
              <a:t> </a:t>
            </a:r>
            <a:r>
              <a:rPr lang="es-VE" sz="1700" b="1" dirty="0">
                <a:solidFill>
                  <a:schemeClr val="bg1"/>
                </a:solidFill>
                <a:latin typeface="Arial" panose="020B0604020202020204" pitchFamily="34" charset="0"/>
                <a:cs typeface="Arial" panose="020B0604020202020204" pitchFamily="34" charset="0"/>
              </a:rPr>
              <a:t>mayor acercamiento con la Seguridad Informática.</a:t>
            </a:r>
          </a:p>
          <a:p>
            <a:pPr algn="just"/>
            <a:endParaRPr lang="es-VE" sz="1700" dirty="0">
              <a:solidFill>
                <a:schemeClr val="bg1"/>
              </a:solidFill>
              <a:latin typeface="Arial" panose="020B0604020202020204" pitchFamily="34" charset="0"/>
              <a:cs typeface="Arial" panose="020B0604020202020204" pitchFamily="34" charset="0"/>
            </a:endParaRPr>
          </a:p>
          <a:p>
            <a:pPr algn="just"/>
            <a:r>
              <a:rPr lang="es-VE" sz="1700" dirty="0">
                <a:solidFill>
                  <a:schemeClr val="bg1"/>
                </a:solidFill>
                <a:latin typeface="Arial" panose="020B0604020202020204" pitchFamily="34" charset="0"/>
                <a:cs typeface="Arial" panose="020B0604020202020204" pitchFamily="34" charset="0"/>
              </a:rPr>
              <a:t>En segundo lugar, </a:t>
            </a:r>
            <a:r>
              <a:rPr lang="es-VE" sz="1700" b="1" dirty="0">
                <a:solidFill>
                  <a:schemeClr val="bg1"/>
                </a:solidFill>
                <a:latin typeface="Arial" panose="020B0604020202020204" pitchFamily="34" charset="0"/>
                <a:cs typeface="Arial" panose="020B0604020202020204" pitchFamily="34" charset="0"/>
              </a:rPr>
              <a:t>la Ciberseguridad según Kaspersky es la encargada de llevar a cabo ataques ofensivos </a:t>
            </a:r>
            <a:r>
              <a:rPr lang="es-VE" sz="1700" dirty="0">
                <a:solidFill>
                  <a:schemeClr val="bg1"/>
                </a:solidFill>
                <a:latin typeface="Arial" panose="020B0604020202020204" pitchFamily="34" charset="0"/>
                <a:cs typeface="Arial" panose="020B0604020202020204" pitchFamily="34" charset="0"/>
              </a:rPr>
              <a:t>contra los adversarios de la seguridad digital, </a:t>
            </a:r>
            <a:r>
              <a:rPr lang="es-VE" sz="1700" b="1" dirty="0">
                <a:solidFill>
                  <a:schemeClr val="bg1"/>
                </a:solidFill>
                <a:latin typeface="Arial" panose="020B0604020202020204" pitchFamily="34" charset="0"/>
                <a:cs typeface="Arial" panose="020B0604020202020204" pitchFamily="34" charset="0"/>
              </a:rPr>
              <a:t>mientras que la Seguridad de la Información contempla aspectos defensivos</a:t>
            </a:r>
            <a:r>
              <a:rPr lang="es-VE" sz="1700" dirty="0">
                <a:solidFill>
                  <a:schemeClr val="bg1"/>
                </a:solidFill>
                <a:latin typeface="Arial" panose="020B0604020202020204" pitchFamily="34" charset="0"/>
                <a:cs typeface="Arial" panose="020B0604020202020204" pitchFamily="34" charset="0"/>
              </a:rPr>
              <a:t> para proteger los sistemas de información interconectados. Es conveniente tener en cuenta que en función del contexto y la organización, se utiliza Ciberseguridad tanto para procesos y sistemas defensivos como ofensivos, siendo en este último caso más utilizado el concepto de </a:t>
            </a:r>
            <a:r>
              <a:rPr lang="es-VE" sz="1700" dirty="0" err="1">
                <a:solidFill>
                  <a:schemeClr val="bg1"/>
                </a:solidFill>
                <a:latin typeface="Arial" panose="020B0604020202020204" pitchFamily="34" charset="0"/>
                <a:cs typeface="Arial" panose="020B0604020202020204" pitchFamily="34" charset="0"/>
              </a:rPr>
              <a:t>Ciberinteligencia</a:t>
            </a:r>
            <a:r>
              <a:rPr lang="es-VE" sz="1700" dirty="0">
                <a:solidFill>
                  <a:schemeClr val="bg1"/>
                </a:solidFill>
                <a:latin typeface="Arial" panose="020B0604020202020204" pitchFamily="34" charset="0"/>
                <a:cs typeface="Arial" panose="020B0604020202020204" pitchFamily="34" charset="0"/>
              </a:rPr>
              <a:t>.</a:t>
            </a:r>
          </a:p>
          <a:p>
            <a:pPr algn="just"/>
            <a:endParaRPr lang="es-VE" sz="1700" dirty="0">
              <a:solidFill>
                <a:schemeClr val="bg1"/>
              </a:solidFill>
              <a:latin typeface="Arial" panose="020B0604020202020204" pitchFamily="34" charset="0"/>
              <a:cs typeface="Arial" panose="020B0604020202020204" pitchFamily="34" charset="0"/>
            </a:endParaRPr>
          </a:p>
          <a:p>
            <a:pPr algn="just"/>
            <a:r>
              <a:rPr lang="es-VE" sz="1700" dirty="0">
                <a:solidFill>
                  <a:schemeClr val="bg1"/>
                </a:solidFill>
                <a:latin typeface="Arial" panose="020B0604020202020204" pitchFamily="34" charset="0"/>
                <a:cs typeface="Arial" panose="020B0604020202020204" pitchFamily="34" charset="0"/>
              </a:rPr>
              <a:t>En tercer lugar, </a:t>
            </a:r>
            <a:r>
              <a:rPr lang="es-VE" sz="1700" b="1" dirty="0">
                <a:solidFill>
                  <a:schemeClr val="bg1"/>
                </a:solidFill>
                <a:latin typeface="Arial" panose="020B0604020202020204" pitchFamily="34" charset="0"/>
                <a:cs typeface="Arial" panose="020B0604020202020204" pitchFamily="34" charset="0"/>
              </a:rPr>
              <a:t>las áreas de competencia de la Ciberseguridad son de gran relevancia al incluir redes, software, hardware, servicios, infraestructuras críticas </a:t>
            </a:r>
            <a:r>
              <a:rPr lang="es-VE" sz="1700" dirty="0">
                <a:solidFill>
                  <a:schemeClr val="bg1"/>
                </a:solidFill>
                <a:latin typeface="Arial" panose="020B0604020202020204" pitchFamily="34" charset="0"/>
                <a:cs typeface="Arial" panose="020B0604020202020204" pitchFamily="34" charset="0"/>
              </a:rPr>
              <a:t>como la infraestructura tecnológica, etc. </a:t>
            </a:r>
            <a:r>
              <a:rPr lang="es-VE" sz="1700" b="1" dirty="0">
                <a:solidFill>
                  <a:schemeClr val="bg1"/>
                </a:solidFill>
                <a:latin typeface="Arial" panose="020B0604020202020204" pitchFamily="34" charset="0"/>
                <a:cs typeface="Arial" panose="020B0604020202020204" pitchFamily="34" charset="0"/>
              </a:rPr>
              <a:t>Mientras que la Seguridad de la Información incluye a las personas</a:t>
            </a:r>
            <a:r>
              <a:rPr lang="es-VE" sz="1700" dirty="0">
                <a:solidFill>
                  <a:schemeClr val="bg1"/>
                </a:solidFill>
                <a:latin typeface="Arial" panose="020B0604020202020204" pitchFamily="34" charset="0"/>
                <a:cs typeface="Arial" panose="020B0604020202020204" pitchFamily="34" charset="0"/>
              </a:rPr>
              <a:t> y a todo lo relacionado con el cumplimiento de las normas de seguridad de la información.</a:t>
            </a:r>
          </a:p>
        </p:txBody>
      </p:sp>
    </p:spTree>
    <p:extLst>
      <p:ext uri="{BB962C8B-B14F-4D97-AF65-F5344CB8AC3E}">
        <p14:creationId xmlns:p14="http://schemas.microsoft.com/office/powerpoint/2010/main" val="1644842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572349" y="4187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Ataques a las Conexiones</a:t>
            </a:r>
            <a:endParaRPr lang="es-VE" sz="2667" dirty="0">
              <a:solidFill>
                <a:srgbClr val="1F497D"/>
              </a:solidFill>
              <a:latin typeface="Arial Black" panose="020B0A04020102020204" pitchFamily="34" charset="0"/>
            </a:endParaRPr>
          </a:p>
        </p:txBody>
      </p:sp>
      <p:sp>
        <p:nvSpPr>
          <p:cNvPr id="9" name="CuadroTexto 8"/>
          <p:cNvSpPr txBox="1"/>
          <p:nvPr/>
        </p:nvSpPr>
        <p:spPr>
          <a:xfrm>
            <a:off x="564534" y="1600200"/>
            <a:ext cx="11017866" cy="140525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Consiste en suplantar la dirección de correo de una persona o entidad de confianza. </a:t>
            </a:r>
          </a:p>
          <a:p>
            <a:pPr algn="just" defTabSz="609630"/>
            <a:endParaRPr lang="es-ES" sz="2133" dirty="0">
              <a:solidFill>
                <a:prstClr val="black"/>
              </a:solidFill>
              <a:latin typeface="Arial" panose="020B0604020202020204" pitchFamily="34" charset="0"/>
              <a:cs typeface="Arial" panose="020B0604020202020204" pitchFamily="34" charset="0"/>
            </a:endParaRPr>
          </a:p>
          <a:p>
            <a:pPr algn="just" defTabSz="609630"/>
            <a:r>
              <a:rPr lang="es-ES" sz="2133" dirty="0">
                <a:solidFill>
                  <a:prstClr val="black"/>
                </a:solidFill>
                <a:latin typeface="Arial" panose="020B0604020202020204" pitchFamily="34" charset="0"/>
                <a:cs typeface="Arial" panose="020B0604020202020204" pitchFamily="34" charset="0"/>
              </a:rPr>
              <a:t>También suele ser usado para enviar de forma masiva correos de Spam o cadenas de bulos u otros fraudes. </a:t>
            </a:r>
          </a:p>
        </p:txBody>
      </p:sp>
      <p:sp>
        <p:nvSpPr>
          <p:cNvPr id="10" name="CuadroTexto 9"/>
          <p:cNvSpPr txBox="1"/>
          <p:nvPr/>
        </p:nvSpPr>
        <p:spPr>
          <a:xfrm>
            <a:off x="572350" y="1055475"/>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Email </a:t>
            </a:r>
            <a:r>
              <a:rPr lang="es-ES" sz="2133" dirty="0" err="1">
                <a:solidFill>
                  <a:srgbClr val="1F497D"/>
                </a:solidFill>
                <a:latin typeface="Arial Black" panose="020B0A04020102020204" pitchFamily="34" charset="0"/>
              </a:rPr>
              <a:t>Spoofing</a:t>
            </a:r>
            <a:r>
              <a:rPr lang="es-ES" sz="2133" dirty="0">
                <a:solidFill>
                  <a:srgbClr val="1F497D"/>
                </a:solidFill>
                <a:latin typeface="Arial Black" panose="020B0A04020102020204" pitchFamily="34" charset="0"/>
              </a:rPr>
              <a:t>: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sp>
        <p:nvSpPr>
          <p:cNvPr id="15" name="CuadroTexto 14"/>
          <p:cNvSpPr txBox="1"/>
          <p:nvPr/>
        </p:nvSpPr>
        <p:spPr>
          <a:xfrm>
            <a:off x="540828" y="3107797"/>
            <a:ext cx="5256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DNS </a:t>
            </a:r>
            <a:r>
              <a:rPr lang="es-ES" sz="2133" dirty="0" err="1">
                <a:solidFill>
                  <a:srgbClr val="1F497D"/>
                </a:solidFill>
                <a:latin typeface="Arial Black" panose="020B0A04020102020204" pitchFamily="34" charset="0"/>
              </a:rPr>
              <a:t>Spoofing</a:t>
            </a:r>
            <a:r>
              <a:rPr lang="es-ES" sz="2133" dirty="0">
                <a:solidFill>
                  <a:srgbClr val="1F497D"/>
                </a:solidFill>
                <a:latin typeface="Arial Black" panose="020B0A04020102020204" pitchFamily="34" charset="0"/>
              </a:rPr>
              <a:t>: </a:t>
            </a:r>
          </a:p>
        </p:txBody>
      </p:sp>
      <p:sp>
        <p:nvSpPr>
          <p:cNvPr id="16" name="CuadroTexto 15"/>
          <p:cNvSpPr txBox="1"/>
          <p:nvPr/>
        </p:nvSpPr>
        <p:spPr>
          <a:xfrm>
            <a:off x="525508" y="3630510"/>
            <a:ext cx="11010051" cy="2061718"/>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Mediante programas maliciosos y aprovechando las vulnerabilidades, los atacantes infectan y acceden al </a:t>
            </a:r>
            <a:r>
              <a:rPr lang="es-ES" sz="2133" dirty="0" err="1">
                <a:solidFill>
                  <a:prstClr val="black"/>
                </a:solidFill>
                <a:latin typeface="Arial" panose="020B0604020202020204" pitchFamily="34" charset="0"/>
                <a:cs typeface="Arial" panose="020B0604020202020204" pitchFamily="34" charset="0"/>
              </a:rPr>
              <a:t>router</a:t>
            </a:r>
            <a:r>
              <a:rPr lang="es-ES" sz="2133" dirty="0">
                <a:solidFill>
                  <a:prstClr val="black"/>
                </a:solidFill>
                <a:latin typeface="Arial" panose="020B0604020202020204" pitchFamily="34" charset="0"/>
                <a:cs typeface="Arial" panose="020B0604020202020204" pitchFamily="34" charset="0"/>
              </a:rPr>
              <a:t>.</a:t>
            </a:r>
          </a:p>
          <a:p>
            <a:pPr algn="just" defTabSz="609630"/>
            <a:endParaRPr lang="es-ES" sz="2133" dirty="0">
              <a:solidFill>
                <a:prstClr val="black"/>
              </a:solidFill>
              <a:latin typeface="Arial" panose="020B0604020202020204" pitchFamily="34" charset="0"/>
              <a:cs typeface="Arial" panose="020B0604020202020204" pitchFamily="34" charset="0"/>
            </a:endParaRPr>
          </a:p>
          <a:p>
            <a:pPr algn="just" defTabSz="609630"/>
            <a:r>
              <a:rPr lang="es-ES" sz="2133" dirty="0">
                <a:solidFill>
                  <a:prstClr val="black"/>
                </a:solidFill>
                <a:latin typeface="Arial" panose="020B0604020202020204" pitchFamily="34" charset="0"/>
                <a:cs typeface="Arial" panose="020B0604020202020204" pitchFamily="34" charset="0"/>
              </a:rPr>
              <a:t>Los atacantes suplantan el DNS y </a:t>
            </a:r>
            <a:r>
              <a:rPr lang="es-ES" sz="2133" dirty="0" err="1">
                <a:solidFill>
                  <a:prstClr val="black"/>
                </a:solidFill>
                <a:latin typeface="Arial" panose="020B0604020202020204" pitchFamily="34" charset="0"/>
                <a:cs typeface="Arial" panose="020B0604020202020204" pitchFamily="34" charset="0"/>
              </a:rPr>
              <a:t>redireccionan</a:t>
            </a:r>
            <a:r>
              <a:rPr lang="es-ES" sz="2133" dirty="0">
                <a:solidFill>
                  <a:prstClr val="black"/>
                </a:solidFill>
                <a:latin typeface="Arial" panose="020B0604020202020204" pitchFamily="34" charset="0"/>
                <a:cs typeface="Arial" panose="020B0604020202020204" pitchFamily="34" charset="0"/>
              </a:rPr>
              <a:t> la página a la que quieran acceder, por lo que aunque se intente acceder a la URL correcta el navegador lo termina llevando a la fraudulenta. </a:t>
            </a:r>
          </a:p>
        </p:txBody>
      </p:sp>
      <p:pic>
        <p:nvPicPr>
          <p:cNvPr id="14" name="Imagen 13">
            <a:extLst>
              <a:ext uri="{FF2B5EF4-FFF2-40B4-BE49-F238E27FC236}">
                <a16:creationId xmlns:a16="http://schemas.microsoft.com/office/drawing/2014/main" id="{8CAF73A7-902B-4884-BA99-F7B71E27AC7B}"/>
              </a:ext>
            </a:extLst>
          </p:cNvPr>
          <p:cNvPicPr>
            <a:picLocks noChangeAspect="1"/>
          </p:cNvPicPr>
          <p:nvPr/>
        </p:nvPicPr>
        <p:blipFill>
          <a:blip r:embed="rId6"/>
          <a:stretch>
            <a:fillRect/>
          </a:stretch>
        </p:blipFill>
        <p:spPr>
          <a:xfrm>
            <a:off x="4673600" y="2697912"/>
            <a:ext cx="4716246" cy="845533"/>
          </a:xfrm>
          <a:prstGeom prst="rect">
            <a:avLst/>
          </a:prstGeom>
        </p:spPr>
      </p:pic>
      <p:pic>
        <p:nvPicPr>
          <p:cNvPr id="17" name="Imagen 16">
            <a:extLst>
              <a:ext uri="{FF2B5EF4-FFF2-40B4-BE49-F238E27FC236}">
                <a16:creationId xmlns:a16="http://schemas.microsoft.com/office/drawing/2014/main" id="{C5ACE340-C8E0-46CB-A646-402808163B6F}"/>
              </a:ext>
            </a:extLst>
          </p:cNvPr>
          <p:cNvPicPr>
            <a:picLocks noChangeAspect="1"/>
          </p:cNvPicPr>
          <p:nvPr/>
        </p:nvPicPr>
        <p:blipFill>
          <a:blip r:embed="rId7"/>
          <a:stretch>
            <a:fillRect/>
          </a:stretch>
        </p:blipFill>
        <p:spPr>
          <a:xfrm>
            <a:off x="4100034" y="5685619"/>
            <a:ext cx="4385185" cy="854821"/>
          </a:xfrm>
          <a:prstGeom prst="rect">
            <a:avLst/>
          </a:prstGeom>
        </p:spPr>
      </p:pic>
      <p:sp>
        <p:nvSpPr>
          <p:cNvPr id="2" name="CuadroTexto 1"/>
          <p:cNvSpPr txBox="1"/>
          <p:nvPr/>
        </p:nvSpPr>
        <p:spPr>
          <a:xfrm>
            <a:off x="2558826" y="1618938"/>
            <a:ext cx="7467600" cy="1077026"/>
          </a:xfrm>
          <a:prstGeom prst="rect">
            <a:avLst/>
          </a:prstGeom>
          <a:noFill/>
        </p:spPr>
        <p:txBody>
          <a:bodyPr wrap="square" rtlCol="0">
            <a:spAutoFit/>
          </a:bodyPr>
          <a:lstStyle/>
          <a:p>
            <a:pPr defTabSz="609630"/>
            <a:r>
              <a:rPr lang="es-ES" sz="2133" dirty="0">
                <a:solidFill>
                  <a:prstClr val="black"/>
                </a:solidFill>
                <a:latin typeface="Arial" panose="020B0604020202020204" pitchFamily="34" charset="0"/>
                <a:cs typeface="Arial" panose="020B0604020202020204" pitchFamily="34" charset="0"/>
              </a:rPr>
              <a:t>El DNS (</a:t>
            </a:r>
            <a:r>
              <a:rPr lang="es-ES" sz="2133" dirty="0" err="1">
                <a:solidFill>
                  <a:prstClr val="black"/>
                </a:solidFill>
                <a:latin typeface="Arial" panose="020B0604020202020204" pitchFamily="34" charset="0"/>
                <a:cs typeface="Arial" panose="020B0604020202020204" pitchFamily="34" charset="0"/>
              </a:rPr>
              <a:t>Domain</a:t>
            </a:r>
            <a:r>
              <a:rPr lang="es-ES" sz="2133" dirty="0">
                <a:solidFill>
                  <a:prstClr val="black"/>
                </a:solidFill>
                <a:latin typeface="Arial" panose="020B0604020202020204" pitchFamily="34" charset="0"/>
                <a:cs typeface="Arial" panose="020B0604020202020204" pitchFamily="34" charset="0"/>
              </a:rPr>
              <a:t> </a:t>
            </a:r>
            <a:r>
              <a:rPr lang="es-ES" sz="2133" dirty="0" err="1">
                <a:solidFill>
                  <a:prstClr val="black"/>
                </a:solidFill>
                <a:latin typeface="Arial" panose="020B0604020202020204" pitchFamily="34" charset="0"/>
                <a:cs typeface="Arial" panose="020B0604020202020204" pitchFamily="34" charset="0"/>
              </a:rPr>
              <a:t>Name</a:t>
            </a:r>
            <a:r>
              <a:rPr lang="es-ES" sz="2133" dirty="0">
                <a:solidFill>
                  <a:prstClr val="black"/>
                </a:solidFill>
                <a:latin typeface="Arial" panose="020B0604020202020204" pitchFamily="34" charset="0"/>
                <a:cs typeface="Arial" panose="020B0604020202020204" pitchFamily="34" charset="0"/>
              </a:rPr>
              <a:t> </a:t>
            </a:r>
            <a:r>
              <a:rPr lang="es-ES" sz="2133" dirty="0" err="1">
                <a:solidFill>
                  <a:prstClr val="black"/>
                </a:solidFill>
                <a:latin typeface="Arial" panose="020B0604020202020204" pitchFamily="34" charset="0"/>
                <a:cs typeface="Arial" panose="020B0604020202020204" pitchFamily="34" charset="0"/>
              </a:rPr>
              <a:t>System</a:t>
            </a:r>
            <a:r>
              <a:rPr lang="es-ES" sz="2133" dirty="0">
                <a:solidFill>
                  <a:prstClr val="black"/>
                </a:solidFill>
                <a:latin typeface="Arial" panose="020B0604020202020204" pitchFamily="34" charset="0"/>
                <a:cs typeface="Arial" panose="020B0604020202020204" pitchFamily="34" charset="0"/>
              </a:rPr>
              <a:t>), es una tecnología utilizada para conocer la dirección IP del servidor donde está alojado el dominio al que se quiera acceder. </a:t>
            </a:r>
            <a:endParaRPr lang="es-VE" sz="2133"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745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6" grpId="0"/>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502749" y="654738"/>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3. -Ataques a las conexiones</a:t>
            </a:r>
            <a:endParaRPr lang="es-VE" sz="2667" dirty="0">
              <a:solidFill>
                <a:srgbClr val="92D050"/>
              </a:solidFill>
              <a:latin typeface="Arial Black" panose="020B0A04020102020204" pitchFamily="34" charset="0"/>
            </a:endParaRPr>
          </a:p>
        </p:txBody>
      </p:sp>
      <p:sp>
        <p:nvSpPr>
          <p:cNvPr id="8" name="CuadroTexto 7"/>
          <p:cNvSpPr txBox="1"/>
          <p:nvPr/>
        </p:nvSpPr>
        <p:spPr>
          <a:xfrm>
            <a:off x="1879600" y="2392672"/>
            <a:ext cx="8376266" cy="2389950"/>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Los atacantes utilizan diversos software y herramientas con las que saltarse las medidas de seguridad e infectar o tomar control de los dispositivos. </a:t>
            </a:r>
          </a:p>
          <a:p>
            <a:pPr algn="just" defTabSz="609630"/>
            <a:endParaRPr lang="es-ES" sz="2133" dirty="0">
              <a:solidFill>
                <a:prstClr val="white"/>
              </a:solidFill>
              <a:latin typeface="Arial" panose="020B0604020202020204" pitchFamily="34" charset="0"/>
              <a:cs typeface="Arial" panose="020B0604020202020204" pitchFamily="34" charset="0"/>
            </a:endParaRPr>
          </a:p>
          <a:p>
            <a:pPr algn="just" defTabSz="609630"/>
            <a:r>
              <a:rPr lang="es-ES" sz="2133" dirty="0">
                <a:solidFill>
                  <a:prstClr val="white"/>
                </a:solidFill>
                <a:latin typeface="Arial" panose="020B0604020202020204" pitchFamily="34" charset="0"/>
                <a:cs typeface="Arial" panose="020B0604020202020204" pitchFamily="34" charset="0"/>
              </a:rPr>
              <a:t>Generalmente, este tipo de ataques se basan en interponerse en el intercambio de información entre nosotros y el servicio web, para monitorizar y robar datos personales, bancarios, contraseñas, etc. </a:t>
            </a:r>
          </a:p>
        </p:txBody>
      </p:sp>
      <p:pic>
        <p:nvPicPr>
          <p:cNvPr id="3" name="Picture 8">
            <a:extLst>
              <a:ext uri="{FF2B5EF4-FFF2-40B4-BE49-F238E27FC236}">
                <a16:creationId xmlns:a16="http://schemas.microsoft.com/office/drawing/2014/main" id="{07845F5D-DAFF-9CF0-3E16-1E3B63EC839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917964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21099" y="41688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a las conexiones</a:t>
            </a:r>
            <a:endParaRPr lang="es-VE" sz="2667" dirty="0">
              <a:solidFill>
                <a:srgbClr val="92D050"/>
              </a:solidFill>
              <a:latin typeface="Arial Black" panose="020B0A04020102020204" pitchFamily="34" charset="0"/>
            </a:endParaRPr>
          </a:p>
        </p:txBody>
      </p:sp>
      <p:sp>
        <p:nvSpPr>
          <p:cNvPr id="8" name="CuadroTexto 7"/>
          <p:cNvSpPr txBox="1"/>
          <p:nvPr/>
        </p:nvSpPr>
        <p:spPr>
          <a:xfrm>
            <a:off x="1782293" y="2290604"/>
            <a:ext cx="8376266" cy="2061718"/>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La creación de redes wifi falsas es una práctica muy utilizada por los ciberdelincuentes. Consiste en la creación de una red wifi gemela a otra legítima y segura, con un nombre igual o muy similar a la original, que crean utilizando software y hardware. Luego, la configuran con los mismos parámetros que la original, esperando que nos conecte a esta.  </a:t>
            </a:r>
          </a:p>
        </p:txBody>
      </p:sp>
      <p:sp>
        <p:nvSpPr>
          <p:cNvPr id="6" name="CuadroTexto 5"/>
          <p:cNvSpPr txBox="1"/>
          <p:nvPr/>
        </p:nvSpPr>
        <p:spPr>
          <a:xfrm>
            <a:off x="890699" y="1339173"/>
            <a:ext cx="2997200" cy="533736"/>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Redes Trampa: </a:t>
            </a:r>
            <a:endParaRPr lang="es-VE" sz="2133" dirty="0">
              <a:solidFill>
                <a:prstClr val="white"/>
              </a:solidFill>
              <a:latin typeface="Arial Black" panose="020B0A040201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0CDC78C8-504F-4ED9-A829-563DA69FC4F1}"/>
              </a:ext>
            </a:extLst>
          </p:cNvPr>
          <p:cNvPicPr>
            <a:picLocks noChangeAspect="1"/>
          </p:cNvPicPr>
          <p:nvPr/>
        </p:nvPicPr>
        <p:blipFill>
          <a:blip r:embed="rId6"/>
          <a:stretch>
            <a:fillRect/>
          </a:stretch>
        </p:blipFill>
        <p:spPr>
          <a:xfrm>
            <a:off x="1782293" y="4772292"/>
            <a:ext cx="8407143" cy="1515058"/>
          </a:xfrm>
          <a:prstGeom prst="rect">
            <a:avLst/>
          </a:prstGeom>
        </p:spPr>
      </p:pic>
      <p:pic>
        <p:nvPicPr>
          <p:cNvPr id="3" name="Picture 8">
            <a:extLst>
              <a:ext uri="{FF2B5EF4-FFF2-40B4-BE49-F238E27FC236}">
                <a16:creationId xmlns:a16="http://schemas.microsoft.com/office/drawing/2014/main" id="{7B585448-C1A2-2E05-B6DE-CA6DA25174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1012116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220421" y="1955800"/>
            <a:ext cx="11107979" cy="748795"/>
          </a:xfrm>
          <a:prstGeom prst="rect">
            <a:avLst/>
          </a:prstGeom>
          <a:noFill/>
        </p:spPr>
        <p:txBody>
          <a:bodyPr wrap="square" rtlCol="0">
            <a:spAutoFit/>
          </a:bodyPr>
          <a:lstStyle/>
          <a:p>
            <a:pPr algn="just" defTabSz="609630"/>
            <a:r>
              <a:rPr lang="es-ES" altLang="es-VE" sz="2133" b="1" dirty="0">
                <a:solidFill>
                  <a:prstClr val="white"/>
                </a:solidFill>
                <a:latin typeface="Arial" panose="020B0604020202020204" pitchFamily="34" charset="0"/>
                <a:cs typeface="Arial" panose="020B0604020202020204" pitchFamily="34" charset="0"/>
              </a:rPr>
              <a:t>VIDEO</a:t>
            </a:r>
          </a:p>
          <a:p>
            <a:pPr marL="342917" indent="-342917" algn="just" defTabSz="609630">
              <a:buFont typeface="+mj-lt"/>
              <a:buAutoNum type="arabicPeriod"/>
            </a:pPr>
            <a:endParaRPr lang="es-ES_tradnl" altLang="es-VE" sz="2133" b="1"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522288" y="441314"/>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a las conexiones</a:t>
            </a:r>
            <a:endParaRPr lang="es-VE" sz="2667" dirty="0">
              <a:solidFill>
                <a:srgbClr val="92D050"/>
              </a:solidFill>
              <a:latin typeface="Arial Black" panose="020B0A04020102020204" pitchFamily="34" charset="0"/>
            </a:endParaRPr>
          </a:p>
        </p:txBody>
      </p:sp>
      <p:pic>
        <p:nvPicPr>
          <p:cNvPr id="3" name="Picture 8">
            <a:extLst>
              <a:ext uri="{FF2B5EF4-FFF2-40B4-BE49-F238E27FC236}">
                <a16:creationId xmlns:a16="http://schemas.microsoft.com/office/drawing/2014/main" id="{7E19ED89-4835-200B-EFCE-178646EFDF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2389579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21099" y="41688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a las conexiones</a:t>
            </a:r>
            <a:endParaRPr lang="es-VE" sz="2667" dirty="0">
              <a:solidFill>
                <a:srgbClr val="92D050"/>
              </a:solidFill>
              <a:latin typeface="Arial Black" panose="020B0A04020102020204" pitchFamily="34" charset="0"/>
            </a:endParaRPr>
          </a:p>
        </p:txBody>
      </p:sp>
      <p:sp>
        <p:nvSpPr>
          <p:cNvPr id="8" name="CuadroTexto 7"/>
          <p:cNvSpPr txBox="1"/>
          <p:nvPr/>
        </p:nvSpPr>
        <p:spPr>
          <a:xfrm>
            <a:off x="1861039" y="2101275"/>
            <a:ext cx="8376266" cy="2718180"/>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Las cookies son pequeños ficheros que contienen información de las páginas webs que hemos visitado, así como otros datos de navegación, como pueden ser los anuncios vistos, el idioma, la zona horaria, si hemos proporcionado una dirección de correo electrónico, etc. </a:t>
            </a:r>
          </a:p>
          <a:p>
            <a:pPr algn="just" defTabSz="609630"/>
            <a:endParaRPr lang="es-ES" sz="2133" dirty="0">
              <a:solidFill>
                <a:prstClr val="white"/>
              </a:solidFill>
              <a:latin typeface="Arial" panose="020B0604020202020204" pitchFamily="34" charset="0"/>
              <a:cs typeface="Arial" panose="020B0604020202020204" pitchFamily="34" charset="0"/>
            </a:endParaRPr>
          </a:p>
          <a:p>
            <a:pPr algn="just" defTabSz="609630"/>
            <a:r>
              <a:rPr lang="es-ES" sz="2133" dirty="0">
                <a:solidFill>
                  <a:prstClr val="white"/>
                </a:solidFill>
                <a:latin typeface="Arial" panose="020B0604020202020204" pitchFamily="34" charset="0"/>
                <a:cs typeface="Arial" panose="020B0604020202020204" pitchFamily="34" charset="0"/>
              </a:rPr>
              <a:t>Los ataques a las cookies consisten en el robo o modificación de la información almacenada en una cookie. </a:t>
            </a:r>
          </a:p>
        </p:txBody>
      </p:sp>
      <p:sp>
        <p:nvSpPr>
          <p:cNvPr id="6" name="CuadroTexto 5"/>
          <p:cNvSpPr txBox="1"/>
          <p:nvPr/>
        </p:nvSpPr>
        <p:spPr>
          <a:xfrm>
            <a:off x="890699" y="1339173"/>
            <a:ext cx="2997200" cy="1026115"/>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Ataques a Cookies: </a:t>
            </a:r>
            <a:endParaRPr lang="es-VE" sz="2133" dirty="0">
              <a:solidFill>
                <a:prstClr val="white"/>
              </a:solidFill>
              <a:latin typeface="Arial Black" panose="020B0A040201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EAF8BD0A-1493-4998-AFC8-4BBD6B5F341A}"/>
              </a:ext>
            </a:extLst>
          </p:cNvPr>
          <p:cNvPicPr>
            <a:picLocks noChangeAspect="1"/>
          </p:cNvPicPr>
          <p:nvPr/>
        </p:nvPicPr>
        <p:blipFill>
          <a:blip r:embed="rId6"/>
          <a:stretch>
            <a:fillRect/>
          </a:stretch>
        </p:blipFill>
        <p:spPr>
          <a:xfrm>
            <a:off x="2489199" y="5048334"/>
            <a:ext cx="7119945" cy="1439106"/>
          </a:xfrm>
          <a:prstGeom prst="rect">
            <a:avLst/>
          </a:prstGeom>
        </p:spPr>
      </p:pic>
    </p:spTree>
    <p:extLst>
      <p:ext uri="{BB962C8B-B14F-4D97-AF65-F5344CB8AC3E}">
        <p14:creationId xmlns:p14="http://schemas.microsoft.com/office/powerpoint/2010/main" val="2009684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21099" y="41688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a las conexiones</a:t>
            </a:r>
            <a:endParaRPr lang="es-VE" sz="2667" dirty="0">
              <a:solidFill>
                <a:srgbClr val="92D050"/>
              </a:solidFill>
              <a:latin typeface="Arial Black" panose="020B0A04020102020204" pitchFamily="34" charset="0"/>
            </a:endParaRPr>
          </a:p>
        </p:txBody>
      </p:sp>
      <p:sp>
        <p:nvSpPr>
          <p:cNvPr id="8" name="CuadroTexto 7"/>
          <p:cNvSpPr txBox="1"/>
          <p:nvPr/>
        </p:nvSpPr>
        <p:spPr>
          <a:xfrm>
            <a:off x="886792" y="2298154"/>
            <a:ext cx="5662501" cy="2061718"/>
          </a:xfrm>
          <a:prstGeom prst="rect">
            <a:avLst/>
          </a:prstGeom>
          <a:noFill/>
        </p:spPr>
        <p:txBody>
          <a:bodyPr wrap="square" rtlCol="0">
            <a:spAutoFit/>
          </a:bodyPr>
          <a:lstStyle/>
          <a:p>
            <a:pPr algn="just" defTabSz="609630"/>
            <a:r>
              <a:rPr lang="es-ES" sz="2133" dirty="0" err="1">
                <a:solidFill>
                  <a:prstClr val="white"/>
                </a:solidFill>
                <a:latin typeface="Arial" panose="020B0604020202020204" pitchFamily="34" charset="0"/>
                <a:cs typeface="Arial" panose="020B0604020202020204" pitchFamily="34" charset="0"/>
              </a:rPr>
              <a:t>DDoS</a:t>
            </a:r>
            <a:r>
              <a:rPr lang="es-ES" sz="2133" dirty="0">
                <a:solidFill>
                  <a:prstClr val="white"/>
                </a:solidFill>
                <a:latin typeface="Arial" panose="020B0604020202020204" pitchFamily="34" charset="0"/>
                <a:cs typeface="Arial" panose="020B0604020202020204" pitchFamily="34" charset="0"/>
              </a:rPr>
              <a:t> son las siglas en inglés de “Ataque distribuido denegación de servicio” y consiste en atacar un servidor web al mismo tiempo desde muchos equipos diferentes para que deje de funcionar al no poder soportar tantas peticiones. </a:t>
            </a:r>
          </a:p>
        </p:txBody>
      </p:sp>
      <p:sp>
        <p:nvSpPr>
          <p:cNvPr id="6" name="CuadroTexto 5"/>
          <p:cNvSpPr txBox="1"/>
          <p:nvPr/>
        </p:nvSpPr>
        <p:spPr>
          <a:xfrm>
            <a:off x="882883" y="1342003"/>
            <a:ext cx="2997200" cy="533736"/>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Ataques a </a:t>
            </a:r>
            <a:r>
              <a:rPr lang="es-ES" sz="2133" dirty="0" err="1">
                <a:solidFill>
                  <a:prstClr val="white"/>
                </a:solidFill>
                <a:latin typeface="Arial Black" panose="020B0A04020102020204" pitchFamily="34" charset="0"/>
                <a:cs typeface="Arial" panose="020B0604020202020204" pitchFamily="34" charset="0"/>
              </a:rPr>
              <a:t>DDoS</a:t>
            </a:r>
            <a:r>
              <a:rPr lang="es-ES" sz="2133" dirty="0">
                <a:solidFill>
                  <a:prstClr val="white"/>
                </a:solidFill>
                <a:latin typeface="Arial Black" panose="020B0A04020102020204" pitchFamily="34" charset="0"/>
                <a:cs typeface="Arial" panose="020B0604020202020204" pitchFamily="34" charset="0"/>
              </a:rPr>
              <a:t>: </a:t>
            </a:r>
            <a:endParaRPr lang="es-VE" sz="2133" dirty="0">
              <a:solidFill>
                <a:prstClr val="white"/>
              </a:solidFill>
              <a:latin typeface="Arial Black" panose="020B0A040201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A956DA14-A15D-4295-A24F-DE264D730F87}"/>
              </a:ext>
            </a:extLst>
          </p:cNvPr>
          <p:cNvPicPr>
            <a:picLocks noChangeAspect="1"/>
          </p:cNvPicPr>
          <p:nvPr/>
        </p:nvPicPr>
        <p:blipFill>
          <a:blip r:embed="rId6"/>
          <a:stretch>
            <a:fillRect/>
          </a:stretch>
        </p:blipFill>
        <p:spPr>
          <a:xfrm>
            <a:off x="6959600" y="1706200"/>
            <a:ext cx="4775200" cy="2623279"/>
          </a:xfrm>
          <a:prstGeom prst="rect">
            <a:avLst/>
          </a:prstGeom>
        </p:spPr>
      </p:pic>
      <p:pic>
        <p:nvPicPr>
          <p:cNvPr id="12" name="Imagen 11">
            <a:extLst>
              <a:ext uri="{FF2B5EF4-FFF2-40B4-BE49-F238E27FC236}">
                <a16:creationId xmlns:a16="http://schemas.microsoft.com/office/drawing/2014/main" id="{95347418-592D-402B-B3EE-DBAA9E25D882}"/>
              </a:ext>
            </a:extLst>
          </p:cNvPr>
          <p:cNvPicPr>
            <a:picLocks noChangeAspect="1"/>
          </p:cNvPicPr>
          <p:nvPr/>
        </p:nvPicPr>
        <p:blipFill>
          <a:blip r:embed="rId7"/>
          <a:stretch>
            <a:fillRect/>
          </a:stretch>
        </p:blipFill>
        <p:spPr>
          <a:xfrm>
            <a:off x="3181917" y="4782671"/>
            <a:ext cx="6734750" cy="1504679"/>
          </a:xfrm>
          <a:prstGeom prst="rect">
            <a:avLst/>
          </a:prstGeom>
        </p:spPr>
      </p:pic>
      <p:pic>
        <p:nvPicPr>
          <p:cNvPr id="3" name="Picture 8">
            <a:extLst>
              <a:ext uri="{FF2B5EF4-FFF2-40B4-BE49-F238E27FC236}">
                <a16:creationId xmlns:a16="http://schemas.microsoft.com/office/drawing/2014/main" id="{3070A532-A049-F330-F080-F2D3FD0AECA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3941659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220421" y="1955800"/>
            <a:ext cx="11107979" cy="748795"/>
          </a:xfrm>
          <a:prstGeom prst="rect">
            <a:avLst/>
          </a:prstGeom>
          <a:noFill/>
        </p:spPr>
        <p:txBody>
          <a:bodyPr wrap="square" rtlCol="0">
            <a:spAutoFit/>
          </a:bodyPr>
          <a:lstStyle/>
          <a:p>
            <a:pPr algn="just" defTabSz="609630"/>
            <a:r>
              <a:rPr lang="es-ES" altLang="es-VE" sz="2133" b="1" dirty="0">
                <a:solidFill>
                  <a:prstClr val="white"/>
                </a:solidFill>
                <a:latin typeface="Arial" panose="020B0604020202020204" pitchFamily="34" charset="0"/>
                <a:cs typeface="Arial" panose="020B0604020202020204" pitchFamily="34" charset="0"/>
              </a:rPr>
              <a:t>VIDEO</a:t>
            </a:r>
          </a:p>
          <a:p>
            <a:pPr marL="342917" indent="-342917" algn="just" defTabSz="609630">
              <a:buFont typeface="+mj-lt"/>
              <a:buAutoNum type="arabicPeriod"/>
            </a:pPr>
            <a:endParaRPr lang="es-ES_tradnl" altLang="es-VE" sz="2133" b="1"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522288" y="441314"/>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a las conexiones</a:t>
            </a:r>
            <a:endParaRPr lang="es-VE" sz="2667" dirty="0">
              <a:solidFill>
                <a:srgbClr val="92D050"/>
              </a:solidFill>
              <a:latin typeface="Arial Black" panose="020B0A04020102020204" pitchFamily="34" charset="0"/>
            </a:endParaRPr>
          </a:p>
        </p:txBody>
      </p:sp>
      <p:pic>
        <p:nvPicPr>
          <p:cNvPr id="3" name="Picture 8">
            <a:extLst>
              <a:ext uri="{FF2B5EF4-FFF2-40B4-BE49-F238E27FC236}">
                <a16:creationId xmlns:a16="http://schemas.microsoft.com/office/drawing/2014/main" id="{534296B1-7B55-8099-A613-4D9637989E3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2150020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21099" y="41688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a las conexiones</a:t>
            </a:r>
            <a:endParaRPr lang="es-VE" sz="2667" dirty="0">
              <a:solidFill>
                <a:srgbClr val="92D050"/>
              </a:solidFill>
              <a:latin typeface="Arial Black" panose="020B0A04020102020204" pitchFamily="34" charset="0"/>
            </a:endParaRPr>
          </a:p>
        </p:txBody>
      </p:sp>
      <p:sp>
        <p:nvSpPr>
          <p:cNvPr id="8" name="CuadroTexto 7"/>
          <p:cNvSpPr txBox="1"/>
          <p:nvPr/>
        </p:nvSpPr>
        <p:spPr>
          <a:xfrm>
            <a:off x="867253" y="1806982"/>
            <a:ext cx="10441609" cy="3046411"/>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Las páginas webs suelen estar vinculadas a bases de datos, basadas en un lenguaje de programación conocido como SQL. </a:t>
            </a:r>
          </a:p>
          <a:p>
            <a:pPr algn="just" defTabSz="609630"/>
            <a:endParaRPr lang="es-ES" sz="2133" dirty="0">
              <a:solidFill>
                <a:prstClr val="white"/>
              </a:solidFill>
              <a:latin typeface="Arial" panose="020B0604020202020204" pitchFamily="34" charset="0"/>
              <a:cs typeface="Arial" panose="020B0604020202020204" pitchFamily="34" charset="0"/>
            </a:endParaRPr>
          </a:p>
          <a:p>
            <a:pPr algn="just" defTabSz="609630"/>
            <a:r>
              <a:rPr lang="es-ES" sz="2133" dirty="0">
                <a:solidFill>
                  <a:prstClr val="white"/>
                </a:solidFill>
                <a:latin typeface="Arial" panose="020B0604020202020204" pitchFamily="34" charset="0"/>
                <a:cs typeface="Arial" panose="020B0604020202020204" pitchFamily="34" charset="0"/>
              </a:rPr>
              <a:t>Este tipo de ataque permite a los ciberdelincuentes insertar líneas de código SQL maliciosas en la propia aplicación web, obteniendo acceso parcial o completo a los datos, pudiendo ser monitorizados, modificados o robados por el atacante. </a:t>
            </a:r>
          </a:p>
          <a:p>
            <a:pPr algn="just" defTabSz="609630"/>
            <a:endParaRPr lang="es-ES" sz="2133" dirty="0">
              <a:solidFill>
                <a:prstClr val="white"/>
              </a:solidFill>
              <a:latin typeface="Arial" panose="020B0604020202020204" pitchFamily="34" charset="0"/>
              <a:cs typeface="Arial" panose="020B0604020202020204" pitchFamily="34" charset="0"/>
            </a:endParaRPr>
          </a:p>
          <a:p>
            <a:pPr algn="just" defTabSz="609630"/>
            <a:r>
              <a:rPr lang="es-ES" sz="2133" dirty="0">
                <a:solidFill>
                  <a:prstClr val="white"/>
                </a:solidFill>
                <a:latin typeface="Arial" panose="020B0604020202020204" pitchFamily="34" charset="0"/>
                <a:cs typeface="Arial" panose="020B0604020202020204" pitchFamily="34" charset="0"/>
              </a:rPr>
              <a:t>Los ciberdelincuentes atacan a una aplicación web basada en este tipo de lenguaje, comprometiendo la base de datos mediante líneas de código malicioso. </a:t>
            </a:r>
          </a:p>
        </p:txBody>
      </p:sp>
      <p:sp>
        <p:nvSpPr>
          <p:cNvPr id="6" name="CuadroTexto 5"/>
          <p:cNvSpPr txBox="1"/>
          <p:nvPr/>
        </p:nvSpPr>
        <p:spPr>
          <a:xfrm>
            <a:off x="867253" y="1090523"/>
            <a:ext cx="2997200" cy="533736"/>
          </a:xfrm>
          <a:prstGeom prst="rect">
            <a:avLst/>
          </a:prstGeom>
          <a:noFill/>
        </p:spPr>
        <p:txBody>
          <a:bodyPr wrap="square" rtlCol="0">
            <a:spAutoFit/>
          </a:bodyPr>
          <a:lstStyle/>
          <a:p>
            <a:pPr defTabSz="609630">
              <a:lnSpc>
                <a:spcPct val="150000"/>
              </a:lnSpc>
            </a:pPr>
            <a:r>
              <a:rPr lang="es-ES" sz="2133" dirty="0">
                <a:solidFill>
                  <a:prstClr val="white"/>
                </a:solidFill>
                <a:latin typeface="Arial Black" panose="020B0A04020102020204" pitchFamily="34" charset="0"/>
                <a:cs typeface="Arial" panose="020B0604020202020204" pitchFamily="34" charset="0"/>
              </a:rPr>
              <a:t>Inyección SQL: </a:t>
            </a:r>
            <a:endParaRPr lang="es-VE" sz="2133" dirty="0">
              <a:solidFill>
                <a:prstClr val="white"/>
              </a:solidFill>
              <a:latin typeface="Arial Black" panose="020B0A04020102020204" pitchFamily="34" charset="0"/>
              <a:cs typeface="Arial" panose="020B0604020202020204" pitchFamily="34" charset="0"/>
            </a:endParaRPr>
          </a:p>
        </p:txBody>
      </p:sp>
      <p:pic>
        <p:nvPicPr>
          <p:cNvPr id="12" name="Imagen 11">
            <a:extLst>
              <a:ext uri="{FF2B5EF4-FFF2-40B4-BE49-F238E27FC236}">
                <a16:creationId xmlns:a16="http://schemas.microsoft.com/office/drawing/2014/main" id="{95347418-592D-402B-B3EE-DBAA9E25D882}"/>
              </a:ext>
            </a:extLst>
          </p:cNvPr>
          <p:cNvPicPr>
            <a:picLocks noChangeAspect="1"/>
          </p:cNvPicPr>
          <p:nvPr/>
        </p:nvPicPr>
        <p:blipFill>
          <a:blip r:embed="rId6"/>
          <a:stretch>
            <a:fillRect/>
          </a:stretch>
        </p:blipFill>
        <p:spPr>
          <a:xfrm>
            <a:off x="3098800" y="5036693"/>
            <a:ext cx="6734750" cy="1504679"/>
          </a:xfrm>
          <a:prstGeom prst="rect">
            <a:avLst/>
          </a:prstGeom>
        </p:spPr>
      </p:pic>
      <p:pic>
        <p:nvPicPr>
          <p:cNvPr id="3" name="Picture 8">
            <a:extLst>
              <a:ext uri="{FF2B5EF4-FFF2-40B4-BE49-F238E27FC236}">
                <a16:creationId xmlns:a16="http://schemas.microsoft.com/office/drawing/2014/main" id="{A52CFD38-5F2F-1D38-3666-69BF1523179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2619583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3" name="CuadroTexto 12"/>
          <p:cNvSpPr txBox="1"/>
          <p:nvPr/>
        </p:nvSpPr>
        <p:spPr>
          <a:xfrm>
            <a:off x="2821099" y="41688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a las conexiones</a:t>
            </a:r>
            <a:endParaRPr lang="es-VE" sz="2667" dirty="0">
              <a:solidFill>
                <a:srgbClr val="92D050"/>
              </a:solidFill>
              <a:latin typeface="Arial Black" panose="020B0A04020102020204" pitchFamily="34" charset="0"/>
            </a:endParaRPr>
          </a:p>
        </p:txBody>
      </p:sp>
      <p:sp>
        <p:nvSpPr>
          <p:cNvPr id="8" name="CuadroTexto 7"/>
          <p:cNvSpPr txBox="1"/>
          <p:nvPr/>
        </p:nvSpPr>
        <p:spPr>
          <a:xfrm>
            <a:off x="1930400" y="2054170"/>
            <a:ext cx="8628409" cy="1405256"/>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El ataque de escaneo de puertos, o </a:t>
            </a:r>
            <a:r>
              <a:rPr lang="es-ES" sz="2133" dirty="0" err="1">
                <a:solidFill>
                  <a:prstClr val="white"/>
                </a:solidFill>
                <a:latin typeface="Arial" panose="020B0604020202020204" pitchFamily="34" charset="0"/>
                <a:cs typeface="Arial" panose="020B0604020202020204" pitchFamily="34" charset="0"/>
              </a:rPr>
              <a:t>portscan</a:t>
            </a:r>
            <a:r>
              <a:rPr lang="es-ES" sz="2133" dirty="0">
                <a:solidFill>
                  <a:prstClr val="white"/>
                </a:solidFill>
                <a:latin typeface="Arial" panose="020B0604020202020204" pitchFamily="34" charset="0"/>
                <a:cs typeface="Arial" panose="020B0604020202020204" pitchFamily="34" charset="0"/>
              </a:rPr>
              <a:t>, es el proceso en el que se analiza automáticamente los puertos de una máquina conectada a la red con la finalidad de analizar los puertos e identificar cuáles están abiertos, cerrados o cuentan con algún protocolo de seguridad. </a:t>
            </a:r>
          </a:p>
        </p:txBody>
      </p:sp>
      <p:sp>
        <p:nvSpPr>
          <p:cNvPr id="6" name="CuadroTexto 5"/>
          <p:cNvSpPr txBox="1"/>
          <p:nvPr/>
        </p:nvSpPr>
        <p:spPr>
          <a:xfrm>
            <a:off x="867253" y="1090523"/>
            <a:ext cx="4111147" cy="533736"/>
          </a:xfrm>
          <a:prstGeom prst="rect">
            <a:avLst/>
          </a:prstGeom>
          <a:noFill/>
        </p:spPr>
        <p:txBody>
          <a:bodyPr wrap="square" rtlCol="0">
            <a:spAutoFit/>
          </a:bodyPr>
          <a:lstStyle/>
          <a:p>
            <a:pPr marL="304815" lvl="1" defTabSz="609630">
              <a:lnSpc>
                <a:spcPct val="150000"/>
              </a:lnSpc>
            </a:pPr>
            <a:r>
              <a:rPr lang="es-ES" sz="2133" dirty="0">
                <a:solidFill>
                  <a:prstClr val="white"/>
                </a:solidFill>
                <a:latin typeface="Arial Black" panose="020B0A04020102020204" pitchFamily="34" charset="0"/>
                <a:cs typeface="Arial" panose="020B0604020202020204" pitchFamily="34" charset="0"/>
              </a:rPr>
              <a:t>Escaneo de Puertos: </a:t>
            </a:r>
            <a:endParaRPr lang="es-VE" sz="2133" dirty="0">
              <a:solidFill>
                <a:prstClr val="white"/>
              </a:solidFill>
              <a:latin typeface="Arial Black" panose="020B0A040201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2EF32E99-BB8F-4A2B-8494-234758286DE6}"/>
              </a:ext>
            </a:extLst>
          </p:cNvPr>
          <p:cNvPicPr>
            <a:picLocks noChangeAspect="1"/>
          </p:cNvPicPr>
          <p:nvPr/>
        </p:nvPicPr>
        <p:blipFill>
          <a:blip r:embed="rId6"/>
          <a:stretch>
            <a:fillRect/>
          </a:stretch>
        </p:blipFill>
        <p:spPr>
          <a:xfrm>
            <a:off x="1930400" y="4408947"/>
            <a:ext cx="8734461" cy="1542469"/>
          </a:xfrm>
          <a:prstGeom prst="rect">
            <a:avLst/>
          </a:prstGeom>
        </p:spPr>
      </p:pic>
    </p:spTree>
    <p:extLst>
      <p:ext uri="{BB962C8B-B14F-4D97-AF65-F5344CB8AC3E}">
        <p14:creationId xmlns:p14="http://schemas.microsoft.com/office/powerpoint/2010/main" val="2147439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sp>
        <p:nvSpPr>
          <p:cNvPr id="13" name="CuadroTexto 12"/>
          <p:cNvSpPr txBox="1"/>
          <p:nvPr/>
        </p:nvSpPr>
        <p:spPr>
          <a:xfrm>
            <a:off x="2821099" y="41688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a las conexiones</a:t>
            </a:r>
            <a:endParaRPr lang="es-VE" sz="2667" dirty="0">
              <a:solidFill>
                <a:srgbClr val="92D050"/>
              </a:solidFill>
              <a:latin typeface="Arial Black" panose="020B0A04020102020204" pitchFamily="34" charset="0"/>
            </a:endParaRPr>
          </a:p>
        </p:txBody>
      </p:sp>
      <p:sp>
        <p:nvSpPr>
          <p:cNvPr id="8" name="CuadroTexto 7"/>
          <p:cNvSpPr txBox="1"/>
          <p:nvPr/>
        </p:nvSpPr>
        <p:spPr>
          <a:xfrm>
            <a:off x="1208292" y="1793306"/>
            <a:ext cx="8628409" cy="748795"/>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Este tipo de ataque requiere que el atacante se sitúe entre nosotros y el servidor con el que nos estamos comunicando. </a:t>
            </a:r>
          </a:p>
        </p:txBody>
      </p:sp>
      <p:sp>
        <p:nvSpPr>
          <p:cNvPr id="6" name="CuadroTexto 5"/>
          <p:cNvSpPr txBox="1"/>
          <p:nvPr/>
        </p:nvSpPr>
        <p:spPr>
          <a:xfrm>
            <a:off x="867253" y="1090523"/>
            <a:ext cx="4111147" cy="533736"/>
          </a:xfrm>
          <a:prstGeom prst="rect">
            <a:avLst/>
          </a:prstGeom>
          <a:noFill/>
        </p:spPr>
        <p:txBody>
          <a:bodyPr wrap="square" rtlCol="0">
            <a:spAutoFit/>
          </a:bodyPr>
          <a:lstStyle/>
          <a:p>
            <a:pPr marL="304815" lvl="1" defTabSz="609630">
              <a:lnSpc>
                <a:spcPct val="150000"/>
              </a:lnSpc>
            </a:pPr>
            <a:r>
              <a:rPr lang="es-ES" sz="2133" dirty="0" err="1">
                <a:solidFill>
                  <a:prstClr val="white"/>
                </a:solidFill>
                <a:latin typeface="Arial Black" panose="020B0A04020102020204" pitchFamily="34" charset="0"/>
                <a:cs typeface="Arial" panose="020B0604020202020204" pitchFamily="34" charset="0"/>
              </a:rPr>
              <a:t>Man</a:t>
            </a:r>
            <a:r>
              <a:rPr lang="es-ES" sz="2133" dirty="0">
                <a:solidFill>
                  <a:prstClr val="white"/>
                </a:solidFill>
                <a:latin typeface="Arial Black" panose="020B0A04020102020204" pitchFamily="34" charset="0"/>
                <a:cs typeface="Arial" panose="020B0604020202020204" pitchFamily="34" charset="0"/>
              </a:rPr>
              <a:t> in </a:t>
            </a:r>
            <a:r>
              <a:rPr lang="es-ES" sz="2133" dirty="0" err="1">
                <a:solidFill>
                  <a:prstClr val="white"/>
                </a:solidFill>
                <a:latin typeface="Arial Black" panose="020B0A04020102020204" pitchFamily="34" charset="0"/>
                <a:cs typeface="Arial" panose="020B0604020202020204" pitchFamily="34" charset="0"/>
              </a:rPr>
              <a:t>the</a:t>
            </a:r>
            <a:r>
              <a:rPr lang="es-ES" sz="2133" dirty="0">
                <a:solidFill>
                  <a:prstClr val="white"/>
                </a:solidFill>
                <a:latin typeface="Arial Black" panose="020B0A04020102020204" pitchFamily="34" charset="0"/>
                <a:cs typeface="Arial" panose="020B0604020202020204" pitchFamily="34" charset="0"/>
              </a:rPr>
              <a:t> </a:t>
            </a:r>
            <a:r>
              <a:rPr lang="es-ES" sz="2133" dirty="0" err="1">
                <a:solidFill>
                  <a:prstClr val="white"/>
                </a:solidFill>
                <a:latin typeface="Arial Black" panose="020B0A04020102020204" pitchFamily="34" charset="0"/>
                <a:cs typeface="Arial" panose="020B0604020202020204" pitchFamily="34" charset="0"/>
              </a:rPr>
              <a:t>Middle</a:t>
            </a:r>
            <a:r>
              <a:rPr lang="es-ES" sz="2133" dirty="0">
                <a:solidFill>
                  <a:prstClr val="white"/>
                </a:solidFill>
                <a:latin typeface="Arial Black" panose="020B0A04020102020204" pitchFamily="34" charset="0"/>
                <a:cs typeface="Arial" panose="020B0604020202020204" pitchFamily="34" charset="0"/>
              </a:rPr>
              <a:t>: </a:t>
            </a:r>
            <a:endParaRPr lang="es-VE" sz="2133" dirty="0">
              <a:solidFill>
                <a:prstClr val="white"/>
              </a:solidFill>
              <a:latin typeface="Arial Black" panose="020B0A040201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0044C815-9620-4236-88DF-8EF741B36575}"/>
              </a:ext>
            </a:extLst>
          </p:cNvPr>
          <p:cNvPicPr>
            <a:picLocks noChangeAspect="1"/>
          </p:cNvPicPr>
          <p:nvPr/>
        </p:nvPicPr>
        <p:blipFill>
          <a:blip r:embed="rId4"/>
          <a:stretch>
            <a:fillRect/>
          </a:stretch>
        </p:blipFill>
        <p:spPr>
          <a:xfrm>
            <a:off x="3657601" y="2620754"/>
            <a:ext cx="5390507" cy="1106162"/>
          </a:xfrm>
          <a:prstGeom prst="rect">
            <a:avLst/>
          </a:prstGeom>
        </p:spPr>
      </p:pic>
      <p:sp>
        <p:nvSpPr>
          <p:cNvPr id="12" name="CuadroTexto 11"/>
          <p:cNvSpPr txBox="1"/>
          <p:nvPr/>
        </p:nvSpPr>
        <p:spPr>
          <a:xfrm>
            <a:off x="1524000" y="4207871"/>
            <a:ext cx="8628409" cy="1405256"/>
          </a:xfrm>
          <a:prstGeom prst="rect">
            <a:avLst/>
          </a:prstGeom>
          <a:noFill/>
        </p:spPr>
        <p:txBody>
          <a:bodyPr wrap="square" rtlCol="0">
            <a:spAutoFit/>
          </a:bodyPr>
          <a:lstStyle/>
          <a:p>
            <a:pPr algn="just" defTabSz="609630"/>
            <a:r>
              <a:rPr lang="es-ES" sz="2133" dirty="0">
                <a:solidFill>
                  <a:prstClr val="white"/>
                </a:solidFill>
                <a:latin typeface="Arial" panose="020B0604020202020204" pitchFamily="34" charset="0"/>
                <a:cs typeface="Arial" panose="020B0604020202020204" pitchFamily="34" charset="0"/>
              </a:rPr>
              <a:t>Se trata de una técnica utilizada para escuchar todo lo que ocurre dentro de una red. Los atacantes utilizan herramientas de hacking, conocidas como </a:t>
            </a:r>
            <a:r>
              <a:rPr lang="es-ES" sz="2133" dirty="0" err="1">
                <a:solidFill>
                  <a:prstClr val="white"/>
                </a:solidFill>
                <a:latin typeface="Arial" panose="020B0604020202020204" pitchFamily="34" charset="0"/>
                <a:cs typeface="Arial" panose="020B0604020202020204" pitchFamily="34" charset="0"/>
              </a:rPr>
              <a:t>sniffers</a:t>
            </a:r>
            <a:r>
              <a:rPr lang="es-ES" sz="2133" dirty="0">
                <a:solidFill>
                  <a:prstClr val="white"/>
                </a:solidFill>
                <a:latin typeface="Arial" panose="020B0604020202020204" pitchFamily="34" charset="0"/>
                <a:cs typeface="Arial" panose="020B0604020202020204" pitchFamily="34" charset="0"/>
              </a:rPr>
              <a:t>, de forma malintencionada para monitorizar el tráfico en una red.  </a:t>
            </a:r>
          </a:p>
        </p:txBody>
      </p:sp>
      <p:sp>
        <p:nvSpPr>
          <p:cNvPr id="14" name="CuadroTexto 13"/>
          <p:cNvSpPr txBox="1"/>
          <p:nvPr/>
        </p:nvSpPr>
        <p:spPr>
          <a:xfrm>
            <a:off x="1208292" y="3595956"/>
            <a:ext cx="4111147" cy="533736"/>
          </a:xfrm>
          <a:prstGeom prst="rect">
            <a:avLst/>
          </a:prstGeom>
          <a:noFill/>
        </p:spPr>
        <p:txBody>
          <a:bodyPr wrap="square" rtlCol="0">
            <a:spAutoFit/>
          </a:bodyPr>
          <a:lstStyle/>
          <a:p>
            <a:pPr marL="304815" lvl="1" defTabSz="609630">
              <a:lnSpc>
                <a:spcPct val="150000"/>
              </a:lnSpc>
            </a:pPr>
            <a:r>
              <a:rPr lang="es-ES" sz="2133" dirty="0" err="1">
                <a:solidFill>
                  <a:prstClr val="white"/>
                </a:solidFill>
                <a:latin typeface="Arial Black" panose="020B0A04020102020204" pitchFamily="34" charset="0"/>
                <a:cs typeface="Arial" panose="020B0604020202020204" pitchFamily="34" charset="0"/>
              </a:rPr>
              <a:t>Sniffing</a:t>
            </a:r>
            <a:r>
              <a:rPr lang="es-ES" sz="2133" dirty="0">
                <a:solidFill>
                  <a:prstClr val="white"/>
                </a:solidFill>
                <a:latin typeface="Arial Black" panose="020B0A04020102020204" pitchFamily="34" charset="0"/>
                <a:cs typeface="Arial" panose="020B0604020202020204" pitchFamily="34" charset="0"/>
              </a:rPr>
              <a:t>: </a:t>
            </a:r>
            <a:endParaRPr lang="es-VE" sz="2133" dirty="0">
              <a:solidFill>
                <a:prstClr val="white"/>
              </a:solidFill>
              <a:latin typeface="Arial Black" panose="020B0A04020102020204" pitchFamily="34" charset="0"/>
              <a:cs typeface="Arial" panose="020B0604020202020204" pitchFamily="34" charset="0"/>
            </a:endParaRPr>
          </a:p>
        </p:txBody>
      </p:sp>
      <p:pic>
        <p:nvPicPr>
          <p:cNvPr id="15" name="Imagen 14">
            <a:extLst>
              <a:ext uri="{FF2B5EF4-FFF2-40B4-BE49-F238E27FC236}">
                <a16:creationId xmlns:a16="http://schemas.microsoft.com/office/drawing/2014/main" id="{82BA7A98-69DB-4A41-8E71-150659ADD507}"/>
              </a:ext>
            </a:extLst>
          </p:cNvPr>
          <p:cNvPicPr>
            <a:picLocks noChangeAspect="1"/>
          </p:cNvPicPr>
          <p:nvPr/>
        </p:nvPicPr>
        <p:blipFill>
          <a:blip r:embed="rId5"/>
          <a:stretch>
            <a:fillRect/>
          </a:stretch>
        </p:blipFill>
        <p:spPr>
          <a:xfrm>
            <a:off x="4090875" y="5423336"/>
            <a:ext cx="5745826" cy="1159437"/>
          </a:xfrm>
          <a:prstGeom prst="rect">
            <a:avLst/>
          </a:prstGeom>
        </p:spPr>
      </p:pic>
      <p:pic>
        <p:nvPicPr>
          <p:cNvPr id="3" name="Picture 8">
            <a:extLst>
              <a:ext uri="{FF2B5EF4-FFF2-40B4-BE49-F238E27FC236}">
                <a16:creationId xmlns:a16="http://schemas.microsoft.com/office/drawing/2014/main" id="{46284F94-C020-4983-B0E9-0E75B0FD532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389585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a:extLst>
            <a:ext uri="{FF2B5EF4-FFF2-40B4-BE49-F238E27FC236}">
              <a16:creationId xmlns:a16="http://schemas.microsoft.com/office/drawing/2014/main" id="{884F5EA8-E236-B35B-B3C8-DCD724D5A8D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B517F21-AB4D-F543-FB6A-8A3220CFAF9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sp>
        <p:nvSpPr>
          <p:cNvPr id="7" name="CuadroTexto 6">
            <a:extLst>
              <a:ext uri="{FF2B5EF4-FFF2-40B4-BE49-F238E27FC236}">
                <a16:creationId xmlns:a16="http://schemas.microsoft.com/office/drawing/2014/main" id="{DB7A0BC9-0694-F0C4-42D7-15523C6424F1}"/>
              </a:ext>
            </a:extLst>
          </p:cNvPr>
          <p:cNvSpPr txBox="1"/>
          <p:nvPr/>
        </p:nvSpPr>
        <p:spPr>
          <a:xfrm>
            <a:off x="572349" y="553723"/>
            <a:ext cx="2997200" cy="533736"/>
          </a:xfrm>
          <a:prstGeom prst="rect">
            <a:avLst/>
          </a:prstGeom>
          <a:noFill/>
        </p:spPr>
        <p:txBody>
          <a:bodyPr wrap="square" rtlCol="0">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white"/>
                </a:solidFill>
                <a:effectLst/>
                <a:uLnTx/>
                <a:uFillTx/>
                <a:latin typeface="Arial Black" panose="020B0A04020102020204" pitchFamily="34" charset="0"/>
                <a:ea typeface="+mn-ea"/>
                <a:cs typeface="Arial" panose="020B0604020202020204" pitchFamily="34" charset="0"/>
              </a:rPr>
              <a:t>Información: </a:t>
            </a:r>
            <a:endParaRPr kumimoji="0" lang="es-VE" sz="2133" b="0" i="0" u="none" strike="noStrike" kern="1200" cap="none" spc="0" normalizeH="0" baseline="0" noProof="0" dirty="0">
              <a:ln>
                <a:noFill/>
              </a:ln>
              <a:solidFill>
                <a:prstClr val="white"/>
              </a:solidFill>
              <a:effectLst/>
              <a:uLnTx/>
              <a:uFillTx/>
              <a:latin typeface="Arial Black" panose="020B0A04020102020204" pitchFamily="34" charset="0"/>
              <a:ea typeface="+mn-ea"/>
              <a:cs typeface="Arial" panose="020B0604020202020204" pitchFamily="34" charset="0"/>
            </a:endParaRPr>
          </a:p>
        </p:txBody>
      </p:sp>
      <p:pic>
        <p:nvPicPr>
          <p:cNvPr id="9" name="Picture 3">
            <a:extLst>
              <a:ext uri="{FF2B5EF4-FFF2-40B4-BE49-F238E27FC236}">
                <a16:creationId xmlns:a16="http://schemas.microsoft.com/office/drawing/2014/main" id="{2D79EAC3-FF98-15D1-5EDE-51B6BEDB159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pic>
        <p:nvPicPr>
          <p:cNvPr id="4" name="Imagen 3">
            <a:extLst>
              <a:ext uri="{FF2B5EF4-FFF2-40B4-BE49-F238E27FC236}">
                <a16:creationId xmlns:a16="http://schemas.microsoft.com/office/drawing/2014/main" id="{91696AAB-3EFB-AACE-54CA-784468A93B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0885" y="4487653"/>
            <a:ext cx="3587675" cy="1822147"/>
          </a:xfrm>
          <a:prstGeom prst="rect">
            <a:avLst/>
          </a:prstGeom>
        </p:spPr>
      </p:pic>
      <p:pic>
        <p:nvPicPr>
          <p:cNvPr id="6" name="Imagen 5">
            <a:extLst>
              <a:ext uri="{FF2B5EF4-FFF2-40B4-BE49-F238E27FC236}">
                <a16:creationId xmlns:a16="http://schemas.microsoft.com/office/drawing/2014/main" id="{933C63A2-D4FC-70E7-D053-6FD62E6B76D2}"/>
              </a:ext>
            </a:extLst>
          </p:cNvPr>
          <p:cNvPicPr>
            <a:picLocks noChangeAspect="1"/>
          </p:cNvPicPr>
          <p:nvPr/>
        </p:nvPicPr>
        <p:blipFill>
          <a:blip r:embed="rId7"/>
          <a:stretch>
            <a:fillRect/>
          </a:stretch>
        </p:blipFill>
        <p:spPr>
          <a:xfrm>
            <a:off x="7407765" y="1549400"/>
            <a:ext cx="4173380" cy="2083656"/>
          </a:xfrm>
          <a:prstGeom prst="rect">
            <a:avLst/>
          </a:prstGeom>
        </p:spPr>
      </p:pic>
      <p:sp>
        <p:nvSpPr>
          <p:cNvPr id="10" name="CuadroTexto 9">
            <a:extLst>
              <a:ext uri="{FF2B5EF4-FFF2-40B4-BE49-F238E27FC236}">
                <a16:creationId xmlns:a16="http://schemas.microsoft.com/office/drawing/2014/main" id="{A4392F6B-3BDF-2755-8EC7-C12DB97A1A36}"/>
              </a:ext>
            </a:extLst>
          </p:cNvPr>
          <p:cNvSpPr txBox="1"/>
          <p:nvPr/>
        </p:nvSpPr>
        <p:spPr>
          <a:xfrm>
            <a:off x="419100" y="1126105"/>
            <a:ext cx="5625251" cy="5672258"/>
          </a:xfrm>
          <a:prstGeom prst="rect">
            <a:avLst/>
          </a:prstGeom>
          <a:noFill/>
        </p:spPr>
        <p:txBody>
          <a:bodyPr wrap="square" rtlCol="0">
            <a:spAutoFit/>
          </a:bodyPr>
          <a:lstStyle/>
          <a:p>
            <a:pPr marL="0" marR="0" lvl="0" indent="0" algn="just" defTabSz="60963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Es un conjunto de datos, obtenidos y procesados por personas o sistemas, el cual mediante el conocimiento recolectado hace posible la toma de decisiones pertinentes a la organización. </a:t>
            </a:r>
          </a:p>
          <a:p>
            <a:pPr marL="0" marR="0" lvl="0" indent="0" algn="just" defTabSz="609630" rtl="0" eaLnBrk="1" fontAlgn="auto" latinLnBrk="0" hangingPunct="1">
              <a:lnSpc>
                <a:spcPct val="100000"/>
              </a:lnSpc>
              <a:spcBef>
                <a:spcPts val="0"/>
              </a:spcBef>
              <a:spcAft>
                <a:spcPts val="0"/>
              </a:spcAft>
              <a:buClrTx/>
              <a:buSzTx/>
              <a:buFontTx/>
              <a:buNone/>
              <a:tabLst/>
              <a:defRPr/>
            </a:pPr>
            <a:endParaRPr kumimoji="0" lang="es-ES" sz="2133"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60963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La información es un activo valioso, debido al valor que tiene, por lo tanto debe ser protegida. </a:t>
            </a:r>
          </a:p>
          <a:p>
            <a:pPr marL="0" marR="0" lvl="0" indent="0" algn="just" defTabSz="609630" rtl="0" eaLnBrk="1" fontAlgn="auto" latinLnBrk="0" hangingPunct="1">
              <a:lnSpc>
                <a:spcPct val="100000"/>
              </a:lnSpc>
              <a:spcBef>
                <a:spcPts val="0"/>
              </a:spcBef>
              <a:spcAft>
                <a:spcPts val="0"/>
              </a:spcAft>
              <a:buClrTx/>
              <a:buSzTx/>
              <a:buFontTx/>
              <a:buNone/>
              <a:tabLst/>
              <a:defRPr/>
            </a:pPr>
            <a:endParaRPr kumimoji="0" lang="es-ES" sz="2133"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609630" rtl="0" eaLnBrk="1" fontAlgn="auto" latinLnBrk="0" hangingPunct="1">
              <a:lnSpc>
                <a:spcPct val="100000"/>
              </a:lnSpc>
              <a:spcBef>
                <a:spcPts val="0"/>
              </a:spcBef>
              <a:spcAft>
                <a:spcPts val="0"/>
              </a:spcAft>
              <a:buClrTx/>
              <a:buSzTx/>
              <a:buFontTx/>
              <a:buNone/>
              <a:tabLst/>
              <a:defRPr/>
            </a:pPr>
            <a:endParaRPr kumimoji="0" lang="es-ES" sz="2133"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just" defTabSz="60963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Es la protección de los datos, procesos, controles, como a su vez las medidas reactivas, preventivas o proactivas  de información, que se encargan de mantener la confidencialidad, disponibilidad, integridad y autenticación. </a:t>
            </a:r>
          </a:p>
        </p:txBody>
      </p:sp>
      <p:sp>
        <p:nvSpPr>
          <p:cNvPr id="11" name="CuadroTexto 10">
            <a:extLst>
              <a:ext uri="{FF2B5EF4-FFF2-40B4-BE49-F238E27FC236}">
                <a16:creationId xmlns:a16="http://schemas.microsoft.com/office/drawing/2014/main" id="{38384A5C-6B22-AA88-052D-7F5DA8C94AFF}"/>
              </a:ext>
            </a:extLst>
          </p:cNvPr>
          <p:cNvSpPr txBox="1"/>
          <p:nvPr/>
        </p:nvSpPr>
        <p:spPr>
          <a:xfrm>
            <a:off x="405554" y="4292727"/>
            <a:ext cx="4833329" cy="420564"/>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s-ES" sz="2133"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Seguridad de Información: </a:t>
            </a:r>
            <a:r>
              <a:rPr kumimoji="0" lang="es-ES" sz="1200" b="0" i="0" u="none" strike="noStrike" kern="1200" cap="none" spc="0" normalizeH="0" baseline="0" noProof="0" dirty="0">
                <a:ln>
                  <a:noFill/>
                </a:ln>
                <a:solidFill>
                  <a:prstClr val="black"/>
                </a:solidFill>
                <a:effectLst/>
                <a:uLnTx/>
                <a:uFillTx/>
                <a:latin typeface="Calibri"/>
                <a:ea typeface="+mn-ea"/>
                <a:cs typeface="+mn-cs"/>
              </a:rPr>
              <a:t>: </a:t>
            </a:r>
            <a:endParaRPr kumimoji="0" lang="es-VE"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CuadroTexto 12">
            <a:extLst>
              <a:ext uri="{FF2B5EF4-FFF2-40B4-BE49-F238E27FC236}">
                <a16:creationId xmlns:a16="http://schemas.microsoft.com/office/drawing/2014/main" id="{8E67C195-0573-A3AE-323A-AACECFD6C8EC}"/>
              </a:ext>
            </a:extLst>
          </p:cNvPr>
          <p:cNvSpPr txBox="1"/>
          <p:nvPr/>
        </p:nvSpPr>
        <p:spPr>
          <a:xfrm>
            <a:off x="2835765" y="354459"/>
            <a:ext cx="9144000" cy="502766"/>
          </a:xfrm>
          <a:prstGeom prst="rect">
            <a:avLst/>
          </a:prstGeom>
          <a:noFill/>
        </p:spPr>
        <p:txBody>
          <a:bodyPr wrap="square" rtlCol="0">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s-ES" sz="2667"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rPr>
              <a:t>Definiciones</a:t>
            </a:r>
            <a:endParaRPr kumimoji="0" lang="es-VE" sz="2667"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p:txBody>
      </p:sp>
      <p:pic>
        <p:nvPicPr>
          <p:cNvPr id="3" name="Picture 8">
            <a:extLst>
              <a:ext uri="{FF2B5EF4-FFF2-40B4-BE49-F238E27FC236}">
                <a16:creationId xmlns:a16="http://schemas.microsoft.com/office/drawing/2014/main" id="{55852DB9-44B9-23EB-B902-028491D1470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77601" y="5996646"/>
            <a:ext cx="636699" cy="636699"/>
          </a:xfrm>
          <a:prstGeom prst="rect">
            <a:avLst/>
          </a:prstGeom>
        </p:spPr>
      </p:pic>
    </p:spTree>
    <p:extLst>
      <p:ext uri="{BB962C8B-B14F-4D97-AF65-F5344CB8AC3E}">
        <p14:creationId xmlns:p14="http://schemas.microsoft.com/office/powerpoint/2010/main" val="6757053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3908" y="100767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4. -Ataques por Malware</a:t>
            </a:r>
            <a:endParaRPr lang="es-VE" sz="2667" dirty="0">
              <a:solidFill>
                <a:srgbClr val="1F497D"/>
              </a:solidFill>
              <a:latin typeface="Arial Black" panose="020B0A04020102020204" pitchFamily="34" charset="0"/>
            </a:endParaRPr>
          </a:p>
        </p:txBody>
      </p:sp>
      <p:sp>
        <p:nvSpPr>
          <p:cNvPr id="9" name="CuadroTexto 8"/>
          <p:cNvSpPr txBox="1"/>
          <p:nvPr/>
        </p:nvSpPr>
        <p:spPr>
          <a:xfrm>
            <a:off x="1574800" y="2768600"/>
            <a:ext cx="9239866" cy="140525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Los ataques por malware usan programas maliciosos con el fin de llevar a cabo acciones maliciosas en sistemas informáticos y contra la privacidad. Generalmente, buscan robar información, causar daños en el equipo, obtener un beneficio económico o tomar el control de equipos.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69382"/>
            <a:ext cx="636699" cy="636699"/>
          </a:xfrm>
          <a:prstGeom prst="rect">
            <a:avLst/>
          </a:prstGeom>
        </p:spPr>
      </p:pic>
    </p:spTree>
    <p:extLst>
      <p:ext uri="{BB962C8B-B14F-4D97-AF65-F5344CB8AC3E}">
        <p14:creationId xmlns:p14="http://schemas.microsoft.com/office/powerpoint/2010/main" val="1582240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497445" y="41981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 Ataques por Malware</a:t>
            </a:r>
            <a:endParaRPr lang="es-VE" sz="2667" dirty="0">
              <a:solidFill>
                <a:srgbClr val="1F497D"/>
              </a:solidFill>
              <a:latin typeface="Arial Black" panose="020B0A04020102020204" pitchFamily="34" charset="0"/>
            </a:endParaRPr>
          </a:p>
        </p:txBody>
      </p:sp>
      <p:sp>
        <p:nvSpPr>
          <p:cNvPr id="9" name="CuadroTexto 8"/>
          <p:cNvSpPr txBox="1"/>
          <p:nvPr/>
        </p:nvSpPr>
        <p:spPr>
          <a:xfrm>
            <a:off x="1066801" y="1388619"/>
            <a:ext cx="9770855" cy="2061718"/>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Se encuentran dentro de la categoría de malware y están diseñados para copiarse a si mismos y propagarse a tantos dispositivos como les sea posible. </a:t>
            </a:r>
          </a:p>
          <a:p>
            <a:pPr algn="just" defTabSz="609630"/>
            <a:endParaRPr lang="es-ES" sz="2133" dirty="0">
              <a:solidFill>
                <a:prstClr val="black"/>
              </a:solidFill>
              <a:latin typeface="Arial" panose="020B0604020202020204" pitchFamily="34" charset="0"/>
              <a:cs typeface="Arial" panose="020B0604020202020204" pitchFamily="34" charset="0"/>
            </a:endParaRPr>
          </a:p>
          <a:p>
            <a:pPr algn="just" defTabSz="609630"/>
            <a:r>
              <a:rPr lang="es-ES" sz="2133" dirty="0">
                <a:solidFill>
                  <a:prstClr val="black"/>
                </a:solidFill>
                <a:latin typeface="Arial" panose="020B0604020202020204" pitchFamily="34" charset="0"/>
                <a:cs typeface="Arial" panose="020B0604020202020204" pitchFamily="34" charset="0"/>
              </a:rPr>
              <a:t>Pueden llegar a modificar o eliminar los archivos almacenados en el equipo. Son capaces de dañar un sistema, eliminando o corrompiendo datos esenciales para su correcto funcionamiento.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82929"/>
            <a:ext cx="636699" cy="636699"/>
          </a:xfrm>
          <a:prstGeom prst="rect">
            <a:avLst/>
          </a:prstGeom>
        </p:spPr>
      </p:pic>
      <p:sp>
        <p:nvSpPr>
          <p:cNvPr id="7" name="CuadroTexto 6"/>
          <p:cNvSpPr txBox="1"/>
          <p:nvPr/>
        </p:nvSpPr>
        <p:spPr>
          <a:xfrm>
            <a:off x="1059899" y="750329"/>
            <a:ext cx="1276596"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Virus: </a:t>
            </a:r>
            <a:endParaRPr lang="es-VE" sz="2133" dirty="0">
              <a:solidFill>
                <a:srgbClr val="1F497D"/>
              </a:solidFill>
              <a:latin typeface="Arial Black" panose="020B0A04020102020204" pitchFamily="34" charset="0"/>
            </a:endParaRPr>
          </a:p>
        </p:txBody>
      </p:sp>
      <p:pic>
        <p:nvPicPr>
          <p:cNvPr id="10" name="Imagen 9">
            <a:extLst>
              <a:ext uri="{FF2B5EF4-FFF2-40B4-BE49-F238E27FC236}">
                <a16:creationId xmlns:a16="http://schemas.microsoft.com/office/drawing/2014/main" id="{D84F5112-D1EC-4E1F-A5BC-CDE2E9BD77A4}"/>
              </a:ext>
            </a:extLst>
          </p:cNvPr>
          <p:cNvPicPr>
            <a:picLocks noChangeAspect="1"/>
          </p:cNvPicPr>
          <p:nvPr/>
        </p:nvPicPr>
        <p:blipFill>
          <a:blip r:embed="rId6"/>
          <a:stretch>
            <a:fillRect/>
          </a:stretch>
        </p:blipFill>
        <p:spPr>
          <a:xfrm>
            <a:off x="4632697" y="3436201"/>
            <a:ext cx="6561067" cy="1257297"/>
          </a:xfrm>
          <a:prstGeom prst="rect">
            <a:avLst/>
          </a:prstGeom>
        </p:spPr>
      </p:pic>
      <p:sp>
        <p:nvSpPr>
          <p:cNvPr id="13" name="CuadroTexto 12"/>
          <p:cNvSpPr txBox="1"/>
          <p:nvPr/>
        </p:nvSpPr>
        <p:spPr>
          <a:xfrm>
            <a:off x="1066800" y="3667184"/>
            <a:ext cx="1473200"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Adware</a:t>
            </a:r>
            <a:r>
              <a:rPr lang="es-ES" sz="2133" dirty="0">
                <a:solidFill>
                  <a:srgbClr val="1F497D"/>
                </a:solidFill>
                <a:latin typeface="Arial Black" panose="020B0A04020102020204" pitchFamily="34" charset="0"/>
              </a:rPr>
              <a:t>: </a:t>
            </a:r>
            <a:endParaRPr lang="es-VE" sz="2133" dirty="0">
              <a:solidFill>
                <a:srgbClr val="1F497D"/>
              </a:solidFill>
              <a:latin typeface="Arial Black" panose="020B0A04020102020204" pitchFamily="34" charset="0"/>
            </a:endParaRPr>
          </a:p>
        </p:txBody>
      </p:sp>
      <p:sp>
        <p:nvSpPr>
          <p:cNvPr id="14" name="CuadroTexto 13"/>
          <p:cNvSpPr txBox="1"/>
          <p:nvPr/>
        </p:nvSpPr>
        <p:spPr>
          <a:xfrm>
            <a:off x="1066801" y="4089222"/>
            <a:ext cx="9770855" cy="1733488"/>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Se trata de un software malicioso diseñado para mostrarnos anuncios no deseados de forma masiva. </a:t>
            </a:r>
          </a:p>
          <a:p>
            <a:pPr algn="just" defTabSz="609630"/>
            <a:endParaRPr lang="es-ES" sz="2133" dirty="0">
              <a:solidFill>
                <a:prstClr val="black"/>
              </a:solidFill>
              <a:latin typeface="Arial" panose="020B0604020202020204" pitchFamily="34" charset="0"/>
              <a:cs typeface="Arial" panose="020B0604020202020204" pitchFamily="34" charset="0"/>
            </a:endParaRPr>
          </a:p>
          <a:p>
            <a:pPr algn="just" defTabSz="609630"/>
            <a:r>
              <a:rPr lang="es-ES" sz="2133" dirty="0">
                <a:solidFill>
                  <a:prstClr val="black"/>
                </a:solidFill>
                <a:latin typeface="Arial" panose="020B0604020202020204" pitchFamily="34" charset="0"/>
                <a:cs typeface="Arial" panose="020B0604020202020204" pitchFamily="34" charset="0"/>
              </a:rPr>
              <a:t>Su objetivo es recopilar información sobre nuestra actividad y de este modo, mostrarnos anuncios dirigidos. </a:t>
            </a:r>
          </a:p>
        </p:txBody>
      </p:sp>
      <p:pic>
        <p:nvPicPr>
          <p:cNvPr id="15" name="Imagen 14">
            <a:extLst>
              <a:ext uri="{FF2B5EF4-FFF2-40B4-BE49-F238E27FC236}">
                <a16:creationId xmlns:a16="http://schemas.microsoft.com/office/drawing/2014/main" id="{686F3EBD-6789-4ADF-ACA6-84394297D1AC}"/>
              </a:ext>
            </a:extLst>
          </p:cNvPr>
          <p:cNvPicPr>
            <a:picLocks noChangeAspect="1"/>
          </p:cNvPicPr>
          <p:nvPr/>
        </p:nvPicPr>
        <p:blipFill>
          <a:blip r:embed="rId7"/>
          <a:stretch>
            <a:fillRect/>
          </a:stretch>
        </p:blipFill>
        <p:spPr>
          <a:xfrm>
            <a:off x="5334001" y="5511800"/>
            <a:ext cx="4485067" cy="1231789"/>
          </a:xfrm>
          <a:prstGeom prst="rect">
            <a:avLst/>
          </a:prstGeom>
        </p:spPr>
      </p:pic>
    </p:spTree>
    <p:extLst>
      <p:ext uri="{BB962C8B-B14F-4D97-AF65-F5344CB8AC3E}">
        <p14:creationId xmlns:p14="http://schemas.microsoft.com/office/powerpoint/2010/main" val="334573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4001" y="254001"/>
            <a:ext cx="636699" cy="636699"/>
          </a:xfrm>
          <a:prstGeom prst="rect">
            <a:avLst/>
          </a:prstGeom>
        </p:spPr>
      </p:pic>
      <p:sp>
        <p:nvSpPr>
          <p:cNvPr id="38" name="CuadroTexto 37"/>
          <p:cNvSpPr txBox="1"/>
          <p:nvPr/>
        </p:nvSpPr>
        <p:spPr>
          <a:xfrm>
            <a:off x="497445" y="41981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 Ataques por Malware</a:t>
            </a:r>
            <a:endParaRPr lang="es-VE" sz="2667" dirty="0">
              <a:solidFill>
                <a:srgbClr val="1F497D"/>
              </a:solidFill>
              <a:latin typeface="Arial Black" panose="020B0A04020102020204" pitchFamily="34" charset="0"/>
            </a:endParaRPr>
          </a:p>
        </p:txBody>
      </p:sp>
      <p:sp>
        <p:nvSpPr>
          <p:cNvPr id="9" name="CuadroTexto 8"/>
          <p:cNvSpPr txBox="1"/>
          <p:nvPr/>
        </p:nvSpPr>
        <p:spPr>
          <a:xfrm>
            <a:off x="1066801" y="1298656"/>
            <a:ext cx="9770855" cy="1733488"/>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Este malware se instala en los equipos y comienza a recopilar información, supervisando toda actividad para luego compartirlo con un usuario remoto. Una vez instalado, puede llevar a cabo numerosas acciones, como controlar el dispositivo de forma remota, realizar capturas del contenido de aplicaciones y servicios como el correo electrónico o redes sociales. </a:t>
            </a:r>
          </a:p>
        </p:txBody>
      </p:sp>
      <p:pic>
        <p:nvPicPr>
          <p:cNvPr id="11"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17210" y="5982929"/>
            <a:ext cx="636699" cy="636699"/>
          </a:xfrm>
          <a:prstGeom prst="rect">
            <a:avLst/>
          </a:prstGeom>
        </p:spPr>
      </p:pic>
      <p:sp>
        <p:nvSpPr>
          <p:cNvPr id="7" name="CuadroTexto 6"/>
          <p:cNvSpPr txBox="1"/>
          <p:nvPr/>
        </p:nvSpPr>
        <p:spPr>
          <a:xfrm>
            <a:off x="1059899" y="750329"/>
            <a:ext cx="1734101"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Spyware: </a:t>
            </a:r>
            <a:endParaRPr lang="es-VE" sz="2133" dirty="0">
              <a:solidFill>
                <a:srgbClr val="1F497D"/>
              </a:solidFill>
              <a:latin typeface="Arial Black" panose="020B0A04020102020204" pitchFamily="34" charset="0"/>
            </a:endParaRPr>
          </a:p>
        </p:txBody>
      </p:sp>
      <p:sp>
        <p:nvSpPr>
          <p:cNvPr id="13" name="CuadroTexto 12"/>
          <p:cNvSpPr txBox="1"/>
          <p:nvPr/>
        </p:nvSpPr>
        <p:spPr>
          <a:xfrm>
            <a:off x="1066800" y="3667184"/>
            <a:ext cx="2133600"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Troyanos: </a:t>
            </a:r>
            <a:endParaRPr lang="es-VE" sz="2133" dirty="0">
              <a:solidFill>
                <a:srgbClr val="1F497D"/>
              </a:solidFill>
              <a:latin typeface="Arial Black" panose="020B0A04020102020204" pitchFamily="34" charset="0"/>
            </a:endParaRPr>
          </a:p>
        </p:txBody>
      </p:sp>
      <p:sp>
        <p:nvSpPr>
          <p:cNvPr id="14" name="CuadroTexto 13"/>
          <p:cNvSpPr txBox="1"/>
          <p:nvPr/>
        </p:nvSpPr>
        <p:spPr>
          <a:xfrm>
            <a:off x="1066801" y="4089222"/>
            <a:ext cx="9770855" cy="140525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Suelen camuflarse como un software legítimo para infectar nuestro equipo, o a través de ataques de ingeniería social. Su objetivo es controlar nuestro equipo, robar los datos, introducir más software malicioso y propagarse a otros dispositivos. </a:t>
            </a:r>
          </a:p>
        </p:txBody>
      </p:sp>
      <p:pic>
        <p:nvPicPr>
          <p:cNvPr id="12" name="Imagen 11">
            <a:extLst>
              <a:ext uri="{FF2B5EF4-FFF2-40B4-BE49-F238E27FC236}">
                <a16:creationId xmlns:a16="http://schemas.microsoft.com/office/drawing/2014/main" id="{DEF1C1CC-B5DF-44F3-AF75-36C492581EEE}"/>
              </a:ext>
            </a:extLst>
          </p:cNvPr>
          <p:cNvPicPr>
            <a:picLocks noChangeAspect="1"/>
          </p:cNvPicPr>
          <p:nvPr/>
        </p:nvPicPr>
        <p:blipFill>
          <a:blip r:embed="rId7"/>
          <a:stretch>
            <a:fillRect/>
          </a:stretch>
        </p:blipFill>
        <p:spPr>
          <a:xfrm>
            <a:off x="5587712" y="2988801"/>
            <a:ext cx="5713589" cy="1018011"/>
          </a:xfrm>
          <a:prstGeom prst="rect">
            <a:avLst/>
          </a:prstGeom>
        </p:spPr>
      </p:pic>
      <p:pic>
        <p:nvPicPr>
          <p:cNvPr id="16" name="Imagen 15">
            <a:extLst>
              <a:ext uri="{FF2B5EF4-FFF2-40B4-BE49-F238E27FC236}">
                <a16:creationId xmlns:a16="http://schemas.microsoft.com/office/drawing/2014/main" id="{A6A946F7-0EC9-42AE-BF57-B46FB98E9BD7}"/>
              </a:ext>
            </a:extLst>
          </p:cNvPr>
          <p:cNvPicPr>
            <a:picLocks noChangeAspect="1"/>
          </p:cNvPicPr>
          <p:nvPr/>
        </p:nvPicPr>
        <p:blipFill>
          <a:blip r:embed="rId8"/>
          <a:stretch>
            <a:fillRect/>
          </a:stretch>
        </p:blipFill>
        <p:spPr>
          <a:xfrm>
            <a:off x="4419600" y="5330953"/>
            <a:ext cx="5611376" cy="1220539"/>
          </a:xfrm>
          <a:prstGeom prst="rect">
            <a:avLst/>
          </a:prstGeom>
        </p:spPr>
      </p:pic>
    </p:spTree>
    <p:extLst>
      <p:ext uri="{BB962C8B-B14F-4D97-AF65-F5344CB8AC3E}">
        <p14:creationId xmlns:p14="http://schemas.microsoft.com/office/powerpoint/2010/main" val="79749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497445" y="41981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 Ataques por Malware</a:t>
            </a:r>
            <a:endParaRPr lang="es-VE" sz="2667" dirty="0">
              <a:solidFill>
                <a:srgbClr val="1F497D"/>
              </a:solidFill>
              <a:latin typeface="Arial Black" panose="020B0A04020102020204" pitchFamily="34" charset="0"/>
            </a:endParaRPr>
          </a:p>
        </p:txBody>
      </p:sp>
      <p:sp>
        <p:nvSpPr>
          <p:cNvPr id="9" name="CuadroTexto 8"/>
          <p:cNvSpPr txBox="1"/>
          <p:nvPr/>
        </p:nvSpPr>
        <p:spPr>
          <a:xfrm>
            <a:off x="1066801" y="1298656"/>
            <a:ext cx="9770855" cy="1733488"/>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Una vez instalado en el sistema le permite tomar el control al </a:t>
            </a:r>
            <a:r>
              <a:rPr lang="es-ES" sz="2133" dirty="0" err="1">
                <a:solidFill>
                  <a:prstClr val="black"/>
                </a:solidFill>
                <a:latin typeface="Arial" panose="020B0604020202020204" pitchFamily="34" charset="0"/>
                <a:cs typeface="Arial" panose="020B0604020202020204" pitchFamily="34" charset="0"/>
              </a:rPr>
              <a:t>ciberdelincuente</a:t>
            </a:r>
            <a:r>
              <a:rPr lang="es-ES" sz="2133" dirty="0">
                <a:solidFill>
                  <a:prstClr val="black"/>
                </a:solidFill>
                <a:latin typeface="Arial" panose="020B0604020202020204" pitchFamily="34" charset="0"/>
                <a:cs typeface="Arial" panose="020B0604020202020204" pitchFamily="34" charset="0"/>
              </a:rPr>
              <a:t> de forma remota. Se utiliza para crear una red </a:t>
            </a:r>
            <a:r>
              <a:rPr lang="es-ES" sz="2133" dirty="0" err="1">
                <a:solidFill>
                  <a:prstClr val="black"/>
                </a:solidFill>
                <a:latin typeface="Arial" panose="020B0604020202020204" pitchFamily="34" charset="0"/>
                <a:cs typeface="Arial" panose="020B0604020202020204" pitchFamily="34" charset="0"/>
              </a:rPr>
              <a:t>zombie</a:t>
            </a:r>
            <a:r>
              <a:rPr lang="es-ES" sz="2133" dirty="0">
                <a:solidFill>
                  <a:prstClr val="black"/>
                </a:solidFill>
                <a:latin typeface="Arial" panose="020B0604020202020204" pitchFamily="34" charset="0"/>
                <a:cs typeface="Arial" panose="020B0604020202020204" pitchFamily="34" charset="0"/>
              </a:rPr>
              <a:t> o </a:t>
            </a:r>
            <a:r>
              <a:rPr lang="es-ES" sz="2133" dirty="0" err="1">
                <a:solidFill>
                  <a:prstClr val="black"/>
                </a:solidFill>
                <a:latin typeface="Arial" panose="020B0604020202020204" pitchFamily="34" charset="0"/>
                <a:cs typeface="Arial" panose="020B0604020202020204" pitchFamily="34" charset="0"/>
              </a:rPr>
              <a:t>Botnet</a:t>
            </a:r>
            <a:r>
              <a:rPr lang="es-ES" sz="2133" dirty="0">
                <a:solidFill>
                  <a:prstClr val="black"/>
                </a:solidFill>
                <a:latin typeface="Arial" panose="020B0604020202020204" pitchFamily="34" charset="0"/>
                <a:cs typeface="Arial" panose="020B0604020202020204" pitchFamily="34" charset="0"/>
              </a:rPr>
              <a:t> debido a que infectan varios dispositivos. Su objetivo es obtener o crear una puerta trasera en nuestro sistema, de forma que termina robando la información o perpetrando otros tipos de ataques.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82929"/>
            <a:ext cx="636699" cy="636699"/>
          </a:xfrm>
          <a:prstGeom prst="rect">
            <a:avLst/>
          </a:prstGeom>
        </p:spPr>
      </p:pic>
      <p:sp>
        <p:nvSpPr>
          <p:cNvPr id="7" name="CuadroTexto 6"/>
          <p:cNvSpPr txBox="1"/>
          <p:nvPr/>
        </p:nvSpPr>
        <p:spPr>
          <a:xfrm>
            <a:off x="1059899" y="750329"/>
            <a:ext cx="21405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Backdoors</a:t>
            </a:r>
            <a:r>
              <a:rPr lang="es-ES" sz="2133" dirty="0">
                <a:solidFill>
                  <a:srgbClr val="1F497D"/>
                </a:solidFill>
                <a:latin typeface="Arial Black" panose="020B0A04020102020204" pitchFamily="34" charset="0"/>
              </a:rPr>
              <a:t>: </a:t>
            </a:r>
            <a:endParaRPr lang="es-VE" sz="2133" dirty="0">
              <a:solidFill>
                <a:srgbClr val="1F497D"/>
              </a:solidFill>
              <a:latin typeface="Arial Black" panose="020B0A04020102020204" pitchFamily="34" charset="0"/>
            </a:endParaRPr>
          </a:p>
        </p:txBody>
      </p:sp>
      <p:sp>
        <p:nvSpPr>
          <p:cNvPr id="13" name="CuadroTexto 12"/>
          <p:cNvSpPr txBox="1"/>
          <p:nvPr/>
        </p:nvSpPr>
        <p:spPr>
          <a:xfrm>
            <a:off x="1066800" y="3667184"/>
            <a:ext cx="2133600"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Keyloggers</a:t>
            </a:r>
            <a:r>
              <a:rPr lang="es-ES" sz="2133" dirty="0">
                <a:solidFill>
                  <a:srgbClr val="1F497D"/>
                </a:solidFill>
                <a:latin typeface="Arial Black" panose="020B0A04020102020204" pitchFamily="34" charset="0"/>
              </a:rPr>
              <a:t>: </a:t>
            </a:r>
            <a:endParaRPr lang="es-VE" sz="2133" dirty="0">
              <a:solidFill>
                <a:srgbClr val="1F497D"/>
              </a:solidFill>
              <a:latin typeface="Arial Black" panose="020B0A04020102020204" pitchFamily="34" charset="0"/>
            </a:endParaRPr>
          </a:p>
        </p:txBody>
      </p:sp>
      <p:sp>
        <p:nvSpPr>
          <p:cNvPr id="14" name="CuadroTexto 13"/>
          <p:cNvSpPr txBox="1"/>
          <p:nvPr/>
        </p:nvSpPr>
        <p:spPr>
          <a:xfrm>
            <a:off x="1066801" y="4089222"/>
            <a:ext cx="9770855" cy="107702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Realizan un seguimiento y registran cada tecla que se pulsa en un equipo sin nuestro consentimiento. Pueden estar basados en un software o un hardware, como por ejemplo un dispositivo USB. </a:t>
            </a:r>
          </a:p>
        </p:txBody>
      </p:sp>
      <p:pic>
        <p:nvPicPr>
          <p:cNvPr id="15" name="Imagen 14">
            <a:extLst>
              <a:ext uri="{FF2B5EF4-FFF2-40B4-BE49-F238E27FC236}">
                <a16:creationId xmlns:a16="http://schemas.microsoft.com/office/drawing/2014/main" id="{034D6286-753B-47CD-8ECC-DD37962F6FCA}"/>
              </a:ext>
            </a:extLst>
          </p:cNvPr>
          <p:cNvPicPr>
            <a:picLocks noChangeAspect="1"/>
          </p:cNvPicPr>
          <p:nvPr/>
        </p:nvPicPr>
        <p:blipFill>
          <a:blip r:embed="rId6"/>
          <a:stretch>
            <a:fillRect/>
          </a:stretch>
        </p:blipFill>
        <p:spPr>
          <a:xfrm>
            <a:off x="5527944" y="2852440"/>
            <a:ext cx="5773357" cy="1112325"/>
          </a:xfrm>
          <a:prstGeom prst="rect">
            <a:avLst/>
          </a:prstGeom>
        </p:spPr>
      </p:pic>
      <p:pic>
        <p:nvPicPr>
          <p:cNvPr id="17" name="Imagen 16">
            <a:extLst>
              <a:ext uri="{FF2B5EF4-FFF2-40B4-BE49-F238E27FC236}">
                <a16:creationId xmlns:a16="http://schemas.microsoft.com/office/drawing/2014/main" id="{A7612D21-D449-418C-ACF5-907DD23F9FAF}"/>
              </a:ext>
            </a:extLst>
          </p:cNvPr>
          <p:cNvPicPr>
            <a:picLocks noChangeAspect="1"/>
          </p:cNvPicPr>
          <p:nvPr/>
        </p:nvPicPr>
        <p:blipFill>
          <a:blip r:embed="rId7"/>
          <a:stretch>
            <a:fillRect/>
          </a:stretch>
        </p:blipFill>
        <p:spPr>
          <a:xfrm>
            <a:off x="5893508" y="5062266"/>
            <a:ext cx="5726142" cy="1286125"/>
          </a:xfrm>
          <a:prstGeom prst="rect">
            <a:avLst/>
          </a:prstGeom>
        </p:spPr>
      </p:pic>
    </p:spTree>
    <p:extLst>
      <p:ext uri="{BB962C8B-B14F-4D97-AF65-F5344CB8AC3E}">
        <p14:creationId xmlns:p14="http://schemas.microsoft.com/office/powerpoint/2010/main" val="32737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497445" y="41981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 Ataques por Malware</a:t>
            </a:r>
            <a:endParaRPr lang="es-VE" sz="2667" dirty="0">
              <a:solidFill>
                <a:srgbClr val="1F497D"/>
              </a:solidFill>
              <a:latin typeface="Arial Black" panose="020B0A04020102020204" pitchFamily="34" charset="0"/>
            </a:endParaRPr>
          </a:p>
        </p:txBody>
      </p:sp>
      <p:sp>
        <p:nvSpPr>
          <p:cNvPr id="9" name="CuadroTexto 8"/>
          <p:cNvSpPr txBox="1"/>
          <p:nvPr/>
        </p:nvSpPr>
        <p:spPr>
          <a:xfrm>
            <a:off x="1066801" y="1298656"/>
            <a:ext cx="9770855" cy="140525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Este tipo de troyano accede a la información privada almacenada en el equipo. Al ejecutarse, analiza los programas instalados y las credenciales almacenadas para luego, compartirlas con el atacante. Su objetivo es robar y compartir con el atacante todos los datos sensibles, como las contraseñas.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82929"/>
            <a:ext cx="636699" cy="636699"/>
          </a:xfrm>
          <a:prstGeom prst="rect">
            <a:avLst/>
          </a:prstGeom>
        </p:spPr>
      </p:pic>
      <p:sp>
        <p:nvSpPr>
          <p:cNvPr id="7" name="CuadroTexto 6"/>
          <p:cNvSpPr txBox="1"/>
          <p:nvPr/>
        </p:nvSpPr>
        <p:spPr>
          <a:xfrm>
            <a:off x="1059899" y="750329"/>
            <a:ext cx="21405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Stealers</a:t>
            </a:r>
            <a:r>
              <a:rPr lang="es-ES" sz="2133" dirty="0">
                <a:solidFill>
                  <a:srgbClr val="1F497D"/>
                </a:solidFill>
                <a:latin typeface="Arial Black" panose="020B0A04020102020204" pitchFamily="34" charset="0"/>
              </a:rPr>
              <a:t>: </a:t>
            </a:r>
            <a:endParaRPr lang="es-VE" sz="2133" dirty="0">
              <a:solidFill>
                <a:srgbClr val="1F497D"/>
              </a:solidFill>
              <a:latin typeface="Arial Black" panose="020B0A04020102020204" pitchFamily="34" charset="0"/>
            </a:endParaRPr>
          </a:p>
        </p:txBody>
      </p:sp>
      <p:sp>
        <p:nvSpPr>
          <p:cNvPr id="13" name="CuadroTexto 12"/>
          <p:cNvSpPr txBox="1"/>
          <p:nvPr/>
        </p:nvSpPr>
        <p:spPr>
          <a:xfrm>
            <a:off x="1066800" y="3667184"/>
            <a:ext cx="2133600"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Gusano: </a:t>
            </a:r>
            <a:endParaRPr lang="es-VE" sz="2133" dirty="0">
              <a:solidFill>
                <a:srgbClr val="1F497D"/>
              </a:solidFill>
              <a:latin typeface="Arial Black" panose="020B0A04020102020204" pitchFamily="34" charset="0"/>
            </a:endParaRPr>
          </a:p>
        </p:txBody>
      </p:sp>
      <p:sp>
        <p:nvSpPr>
          <p:cNvPr id="14" name="CuadroTexto 13"/>
          <p:cNvSpPr txBox="1"/>
          <p:nvPr/>
        </p:nvSpPr>
        <p:spPr>
          <a:xfrm>
            <a:off x="1066801" y="4089222"/>
            <a:ext cx="9770855" cy="1733488"/>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Es un tipo de malware que una vez ejecutado en el sistema, puede modificar el código o las características de este. Generalmente, pasan inadvertidos hasta que hace que el rendimiento del equipo se afecte. Su objetivo es replicarse e infectar otros dispositivos, consumiendo los recursos y el ancho de banda del sistema infectado. </a:t>
            </a:r>
          </a:p>
        </p:txBody>
      </p:sp>
      <p:pic>
        <p:nvPicPr>
          <p:cNvPr id="12" name="Imagen 11">
            <a:extLst>
              <a:ext uri="{FF2B5EF4-FFF2-40B4-BE49-F238E27FC236}">
                <a16:creationId xmlns:a16="http://schemas.microsoft.com/office/drawing/2014/main" id="{758644C2-189A-4FAB-A4FF-4B852EFCD157}"/>
              </a:ext>
            </a:extLst>
          </p:cNvPr>
          <p:cNvPicPr>
            <a:picLocks noChangeAspect="1"/>
          </p:cNvPicPr>
          <p:nvPr/>
        </p:nvPicPr>
        <p:blipFill>
          <a:blip r:embed="rId6"/>
          <a:stretch>
            <a:fillRect/>
          </a:stretch>
        </p:blipFill>
        <p:spPr>
          <a:xfrm>
            <a:off x="5940505" y="2705579"/>
            <a:ext cx="5190959" cy="988975"/>
          </a:xfrm>
          <a:prstGeom prst="rect">
            <a:avLst/>
          </a:prstGeom>
        </p:spPr>
      </p:pic>
      <p:pic>
        <p:nvPicPr>
          <p:cNvPr id="16" name="Imagen 15">
            <a:extLst>
              <a:ext uri="{FF2B5EF4-FFF2-40B4-BE49-F238E27FC236}">
                <a16:creationId xmlns:a16="http://schemas.microsoft.com/office/drawing/2014/main" id="{882FCC78-D54C-4A60-8FE9-6B7CB037F055}"/>
              </a:ext>
            </a:extLst>
          </p:cNvPr>
          <p:cNvPicPr>
            <a:picLocks noChangeAspect="1"/>
          </p:cNvPicPr>
          <p:nvPr/>
        </p:nvPicPr>
        <p:blipFill>
          <a:blip r:embed="rId7"/>
          <a:stretch>
            <a:fillRect/>
          </a:stretch>
        </p:blipFill>
        <p:spPr>
          <a:xfrm>
            <a:off x="4826000" y="5690890"/>
            <a:ext cx="5533411" cy="863353"/>
          </a:xfrm>
          <a:prstGeom prst="rect">
            <a:avLst/>
          </a:prstGeom>
        </p:spPr>
      </p:pic>
    </p:spTree>
    <p:extLst>
      <p:ext uri="{BB962C8B-B14F-4D97-AF65-F5344CB8AC3E}">
        <p14:creationId xmlns:p14="http://schemas.microsoft.com/office/powerpoint/2010/main" val="10436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3"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497445" y="41981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 Ataques por Malware</a:t>
            </a:r>
            <a:endParaRPr lang="es-VE" sz="2667" dirty="0">
              <a:solidFill>
                <a:srgbClr val="1F497D"/>
              </a:solidFill>
              <a:latin typeface="Arial Black" panose="020B0A04020102020204" pitchFamily="34" charset="0"/>
            </a:endParaRPr>
          </a:p>
        </p:txBody>
      </p:sp>
      <p:sp>
        <p:nvSpPr>
          <p:cNvPr id="9" name="CuadroTexto 8"/>
          <p:cNvSpPr txBox="1"/>
          <p:nvPr/>
        </p:nvSpPr>
        <p:spPr>
          <a:xfrm>
            <a:off x="1059899" y="1752600"/>
            <a:ext cx="9770855" cy="2718180"/>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Es un tipo de malware que consigue tomar el control del dispositivo para cifrar el acceso al mismo y/o nuestros archivos o discos duros. A cambio de recuperar el control y la información, nos exigirá el pago de un rescate. </a:t>
            </a:r>
          </a:p>
          <a:p>
            <a:pPr algn="just" defTabSz="609630"/>
            <a:endParaRPr lang="es-ES" sz="2133" dirty="0">
              <a:solidFill>
                <a:prstClr val="black"/>
              </a:solidFill>
              <a:latin typeface="Arial" panose="020B0604020202020204" pitchFamily="34" charset="0"/>
              <a:cs typeface="Arial" panose="020B0604020202020204" pitchFamily="34" charset="0"/>
            </a:endParaRPr>
          </a:p>
          <a:p>
            <a:pPr algn="just" defTabSz="609630"/>
            <a:r>
              <a:rPr lang="es-ES" sz="2133" dirty="0">
                <a:solidFill>
                  <a:prstClr val="black"/>
                </a:solidFill>
                <a:latin typeface="Arial" panose="020B0604020202020204" pitchFamily="34" charset="0"/>
                <a:cs typeface="Arial" panose="020B0604020202020204" pitchFamily="34" charset="0"/>
              </a:rPr>
              <a:t>Una vez ejecutado el malware, poco a poco se van cifrando todos los archivos y carpetas del dispositivo, impidiendo el acceso a ellos sin una clave. Una vez que su tarea está realizada, el atacante envía otro correo con las instrucciones para el pago y el posterior envío de la clave para descifrar el equipo.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82929"/>
            <a:ext cx="636699" cy="636699"/>
          </a:xfrm>
          <a:prstGeom prst="rect">
            <a:avLst/>
          </a:prstGeom>
        </p:spPr>
      </p:pic>
      <p:sp>
        <p:nvSpPr>
          <p:cNvPr id="7" name="CuadroTexto 6"/>
          <p:cNvSpPr txBox="1"/>
          <p:nvPr/>
        </p:nvSpPr>
        <p:spPr>
          <a:xfrm>
            <a:off x="1059899" y="1057556"/>
            <a:ext cx="23945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Ransomware</a:t>
            </a:r>
            <a:r>
              <a:rPr lang="es-ES" sz="2133" dirty="0">
                <a:solidFill>
                  <a:srgbClr val="1F497D"/>
                </a:solidFill>
                <a:latin typeface="Arial Black" panose="020B0A04020102020204" pitchFamily="34" charset="0"/>
              </a:rPr>
              <a:t>: </a:t>
            </a:r>
            <a:endParaRPr lang="es-VE" sz="2133" dirty="0">
              <a:solidFill>
                <a:srgbClr val="1F497D"/>
              </a:solidFill>
              <a:latin typeface="Arial Black" panose="020B0A04020102020204" pitchFamily="34" charset="0"/>
            </a:endParaRPr>
          </a:p>
        </p:txBody>
      </p:sp>
      <p:pic>
        <p:nvPicPr>
          <p:cNvPr id="15" name="Imagen 14">
            <a:extLst>
              <a:ext uri="{FF2B5EF4-FFF2-40B4-BE49-F238E27FC236}">
                <a16:creationId xmlns:a16="http://schemas.microsoft.com/office/drawing/2014/main" id="{6B65617B-B488-4E37-9A1D-8BF807F7482A}"/>
              </a:ext>
            </a:extLst>
          </p:cNvPr>
          <p:cNvPicPr>
            <a:picLocks noChangeAspect="1"/>
          </p:cNvPicPr>
          <p:nvPr/>
        </p:nvPicPr>
        <p:blipFill>
          <a:blip r:embed="rId6"/>
          <a:stretch>
            <a:fillRect/>
          </a:stretch>
        </p:blipFill>
        <p:spPr>
          <a:xfrm>
            <a:off x="2692400" y="4749868"/>
            <a:ext cx="7365169" cy="1340465"/>
          </a:xfrm>
          <a:prstGeom prst="rect">
            <a:avLst/>
          </a:prstGeom>
        </p:spPr>
      </p:pic>
    </p:spTree>
    <p:extLst>
      <p:ext uri="{BB962C8B-B14F-4D97-AF65-F5344CB8AC3E}">
        <p14:creationId xmlns:p14="http://schemas.microsoft.com/office/powerpoint/2010/main" val="26500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220421" y="1955800"/>
            <a:ext cx="11107979" cy="748795"/>
          </a:xfrm>
          <a:prstGeom prst="rect">
            <a:avLst/>
          </a:prstGeom>
          <a:noFill/>
        </p:spPr>
        <p:txBody>
          <a:bodyPr wrap="square" rtlCol="0">
            <a:spAutoFit/>
          </a:bodyPr>
          <a:lstStyle/>
          <a:p>
            <a:pPr algn="just" defTabSz="609630"/>
            <a:r>
              <a:rPr lang="es-ES" altLang="es-VE" sz="2133" b="1" dirty="0">
                <a:solidFill>
                  <a:prstClr val="white"/>
                </a:solidFill>
                <a:latin typeface="Arial" panose="020B0604020202020204" pitchFamily="34" charset="0"/>
                <a:cs typeface="Arial" panose="020B0604020202020204" pitchFamily="34" charset="0"/>
              </a:rPr>
              <a:t>VIDEO</a:t>
            </a:r>
          </a:p>
          <a:p>
            <a:pPr marL="342917" indent="-342917" algn="just" defTabSz="609630">
              <a:buFont typeface="+mj-lt"/>
              <a:buAutoNum type="arabicPeriod"/>
            </a:pPr>
            <a:endParaRPr lang="es-ES_tradnl" altLang="es-VE" sz="2133" b="1"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522288" y="441314"/>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Ataques de </a:t>
            </a:r>
            <a:r>
              <a:rPr lang="es-ES" sz="2667" dirty="0" err="1">
                <a:solidFill>
                  <a:srgbClr val="92D050"/>
                </a:solidFill>
                <a:latin typeface="Arial Black" panose="020B0A04020102020204" pitchFamily="34" charset="0"/>
              </a:rPr>
              <a:t>Ransomware</a:t>
            </a:r>
            <a:endParaRPr lang="es-VE" sz="2667" dirty="0">
              <a:solidFill>
                <a:srgbClr val="92D050"/>
              </a:solidFill>
              <a:latin typeface="Arial Black" panose="020B0A04020102020204" pitchFamily="34" charset="0"/>
            </a:endParaRPr>
          </a:p>
        </p:txBody>
      </p:sp>
      <p:pic>
        <p:nvPicPr>
          <p:cNvPr id="3" name="Picture 8">
            <a:extLst>
              <a:ext uri="{FF2B5EF4-FFF2-40B4-BE49-F238E27FC236}">
                <a16:creationId xmlns:a16="http://schemas.microsoft.com/office/drawing/2014/main" id="{EF267F28-F65B-4193-28FA-6CACC098A5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3413052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497445" y="41981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 Ataques por Malware</a:t>
            </a:r>
            <a:endParaRPr lang="es-VE" sz="2667" dirty="0">
              <a:solidFill>
                <a:srgbClr val="1F497D"/>
              </a:solidFill>
              <a:latin typeface="Arial Black" panose="020B0A04020102020204" pitchFamily="34" charset="0"/>
            </a:endParaRPr>
          </a:p>
        </p:txBody>
      </p:sp>
      <p:sp>
        <p:nvSpPr>
          <p:cNvPr id="9" name="CuadroTexto 8"/>
          <p:cNvSpPr txBox="1"/>
          <p:nvPr/>
        </p:nvSpPr>
        <p:spPr>
          <a:xfrm>
            <a:off x="1066801" y="1298656"/>
            <a:ext cx="9770855" cy="140525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Es un conjunto de herramientas utilizadas por los atacantes para acceder de forma ilícita a un sistema. Una vez dentro, se utilizarán para mantener al atacante con acceso al sistema y poder llevar a cabo otro tipo de ciberataques. Su propósito es ocultar elementos del sistema infectado.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82929"/>
            <a:ext cx="636699" cy="636699"/>
          </a:xfrm>
          <a:prstGeom prst="rect">
            <a:avLst/>
          </a:prstGeom>
        </p:spPr>
      </p:pic>
      <p:sp>
        <p:nvSpPr>
          <p:cNvPr id="7" name="CuadroTexto 6"/>
          <p:cNvSpPr txBox="1"/>
          <p:nvPr/>
        </p:nvSpPr>
        <p:spPr>
          <a:xfrm>
            <a:off x="1059899" y="750329"/>
            <a:ext cx="21405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Rootkit</a:t>
            </a:r>
            <a:r>
              <a:rPr lang="es-ES" sz="2133" dirty="0">
                <a:solidFill>
                  <a:srgbClr val="1F497D"/>
                </a:solidFill>
                <a:latin typeface="Arial Black" panose="020B0A04020102020204" pitchFamily="34" charset="0"/>
              </a:rPr>
              <a:t>: </a:t>
            </a:r>
            <a:endParaRPr lang="es-VE" sz="2133" dirty="0">
              <a:solidFill>
                <a:srgbClr val="1F497D"/>
              </a:solidFill>
              <a:latin typeface="Arial Black" panose="020B0A04020102020204" pitchFamily="34" charset="0"/>
            </a:endParaRPr>
          </a:p>
        </p:txBody>
      </p:sp>
      <p:sp>
        <p:nvSpPr>
          <p:cNvPr id="13" name="CuadroTexto 12"/>
          <p:cNvSpPr txBox="1"/>
          <p:nvPr/>
        </p:nvSpPr>
        <p:spPr>
          <a:xfrm>
            <a:off x="1066800" y="3667184"/>
            <a:ext cx="2133600"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Rogueware</a:t>
            </a:r>
            <a:r>
              <a:rPr lang="es-ES" sz="2133" dirty="0">
                <a:solidFill>
                  <a:srgbClr val="1F497D"/>
                </a:solidFill>
                <a:latin typeface="Arial Black" panose="020B0A04020102020204" pitchFamily="34" charset="0"/>
              </a:rPr>
              <a:t>: </a:t>
            </a:r>
            <a:endParaRPr lang="es-VE" sz="2133" dirty="0">
              <a:solidFill>
                <a:srgbClr val="1F497D"/>
              </a:solidFill>
              <a:latin typeface="Arial Black" panose="020B0A04020102020204" pitchFamily="34" charset="0"/>
            </a:endParaRPr>
          </a:p>
        </p:txBody>
      </p:sp>
      <p:sp>
        <p:nvSpPr>
          <p:cNvPr id="14" name="CuadroTexto 13"/>
          <p:cNvSpPr txBox="1"/>
          <p:nvPr/>
        </p:nvSpPr>
        <p:spPr>
          <a:xfrm>
            <a:off x="1066801" y="4089222"/>
            <a:ext cx="9770855" cy="1733488"/>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Es un software malicioso que simula ser un antivirus o herramienta de seguridad y que nos alerta de un problema con nuestros dispositivos. Pueden alertar sobre la presencia de un malware, una amenaza o un problema que hay que corregir. Rápidamente, nos invitará a hacer clic en un botón o enlace para descargar un supuesto software con el que solucionar el problema. </a:t>
            </a:r>
          </a:p>
        </p:txBody>
      </p:sp>
      <p:pic>
        <p:nvPicPr>
          <p:cNvPr id="15" name="Imagen 14">
            <a:extLst>
              <a:ext uri="{FF2B5EF4-FFF2-40B4-BE49-F238E27FC236}">
                <a16:creationId xmlns:a16="http://schemas.microsoft.com/office/drawing/2014/main" id="{4F571E0C-8D9B-4F6B-9DC6-31F89C11429F}"/>
              </a:ext>
            </a:extLst>
          </p:cNvPr>
          <p:cNvPicPr>
            <a:picLocks noChangeAspect="1"/>
          </p:cNvPicPr>
          <p:nvPr/>
        </p:nvPicPr>
        <p:blipFill>
          <a:blip r:embed="rId6"/>
          <a:stretch>
            <a:fillRect/>
          </a:stretch>
        </p:blipFill>
        <p:spPr>
          <a:xfrm>
            <a:off x="5750457" y="2831868"/>
            <a:ext cx="5550844" cy="993793"/>
          </a:xfrm>
          <a:prstGeom prst="rect">
            <a:avLst/>
          </a:prstGeom>
        </p:spPr>
      </p:pic>
      <p:pic>
        <p:nvPicPr>
          <p:cNvPr id="17" name="Imagen 16">
            <a:extLst>
              <a:ext uri="{FF2B5EF4-FFF2-40B4-BE49-F238E27FC236}">
                <a16:creationId xmlns:a16="http://schemas.microsoft.com/office/drawing/2014/main" id="{BAC346CA-852B-4867-94E2-8923E4F417B3}"/>
              </a:ext>
            </a:extLst>
          </p:cNvPr>
          <p:cNvPicPr>
            <a:picLocks noChangeAspect="1"/>
          </p:cNvPicPr>
          <p:nvPr/>
        </p:nvPicPr>
        <p:blipFill>
          <a:blip r:embed="rId7"/>
          <a:stretch>
            <a:fillRect/>
          </a:stretch>
        </p:blipFill>
        <p:spPr>
          <a:xfrm>
            <a:off x="5750457" y="5792251"/>
            <a:ext cx="4724400" cy="930163"/>
          </a:xfrm>
          <a:prstGeom prst="rect">
            <a:avLst/>
          </a:prstGeom>
        </p:spPr>
      </p:pic>
    </p:spTree>
    <p:extLst>
      <p:ext uri="{BB962C8B-B14F-4D97-AF65-F5344CB8AC3E}">
        <p14:creationId xmlns:p14="http://schemas.microsoft.com/office/powerpoint/2010/main" val="193097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3" grpId="0"/>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pic>
        <p:nvPicPr>
          <p:cNvPr id="35"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4001" y="254001"/>
            <a:ext cx="636699" cy="636699"/>
          </a:xfrm>
          <a:prstGeom prst="rect">
            <a:avLst/>
          </a:prstGeom>
        </p:spPr>
      </p:pic>
      <p:sp>
        <p:nvSpPr>
          <p:cNvPr id="38" name="CuadroTexto 37"/>
          <p:cNvSpPr txBox="1"/>
          <p:nvPr/>
        </p:nvSpPr>
        <p:spPr>
          <a:xfrm>
            <a:off x="497445" y="419816"/>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 Ataques por Malware</a:t>
            </a:r>
            <a:endParaRPr lang="es-VE" sz="2667" dirty="0">
              <a:solidFill>
                <a:srgbClr val="1F497D"/>
              </a:solidFill>
              <a:latin typeface="Arial Black" panose="020B0A04020102020204" pitchFamily="34" charset="0"/>
            </a:endParaRPr>
          </a:p>
        </p:txBody>
      </p:sp>
      <p:sp>
        <p:nvSpPr>
          <p:cNvPr id="9" name="CuadroTexto 8"/>
          <p:cNvSpPr txBox="1"/>
          <p:nvPr/>
        </p:nvSpPr>
        <p:spPr>
          <a:xfrm>
            <a:off x="1066801" y="1298656"/>
            <a:ext cx="9770855" cy="107702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Es una práctica por medio de la cual los ciberdelincuentes utilizan los dispositivos sin nuestro consentimiento, para llevar a cabo “extracciones” de criptomonedas. Durante el proceso, utilizan el recurso del sistema. </a:t>
            </a:r>
          </a:p>
        </p:txBody>
      </p:sp>
      <p:pic>
        <p:nvPicPr>
          <p:cNvPr id="11"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217210" y="5982929"/>
            <a:ext cx="636699" cy="636699"/>
          </a:xfrm>
          <a:prstGeom prst="rect">
            <a:avLst/>
          </a:prstGeom>
        </p:spPr>
      </p:pic>
      <p:sp>
        <p:nvSpPr>
          <p:cNvPr id="7" name="CuadroTexto 6"/>
          <p:cNvSpPr txBox="1"/>
          <p:nvPr/>
        </p:nvSpPr>
        <p:spPr>
          <a:xfrm>
            <a:off x="1059899" y="750329"/>
            <a:ext cx="2496101" cy="420564"/>
          </a:xfrm>
          <a:prstGeom prst="rect">
            <a:avLst/>
          </a:prstGeom>
          <a:noFill/>
        </p:spPr>
        <p:txBody>
          <a:bodyPr wrap="square" rtlCol="0">
            <a:spAutoFit/>
          </a:bodyPr>
          <a:lstStyle/>
          <a:p>
            <a:pPr defTabSz="609630"/>
            <a:r>
              <a:rPr lang="es-ES" sz="2133" dirty="0" err="1">
                <a:solidFill>
                  <a:srgbClr val="1F497D"/>
                </a:solidFill>
                <a:latin typeface="Arial Black" panose="020B0A04020102020204" pitchFamily="34" charset="0"/>
              </a:rPr>
              <a:t>Criptojacking</a:t>
            </a:r>
            <a:r>
              <a:rPr lang="es-ES" sz="2133" dirty="0">
                <a:solidFill>
                  <a:srgbClr val="1F497D"/>
                </a:solidFill>
                <a:latin typeface="Arial Black" panose="020B0A04020102020204" pitchFamily="34" charset="0"/>
              </a:rPr>
              <a:t>: </a:t>
            </a:r>
            <a:endParaRPr lang="es-VE" sz="2133" dirty="0">
              <a:solidFill>
                <a:srgbClr val="1F497D"/>
              </a:solidFill>
              <a:latin typeface="Arial Black" panose="020B0A04020102020204" pitchFamily="34" charset="0"/>
            </a:endParaRPr>
          </a:p>
        </p:txBody>
      </p:sp>
      <p:sp>
        <p:nvSpPr>
          <p:cNvPr id="13" name="CuadroTexto 12"/>
          <p:cNvSpPr txBox="1"/>
          <p:nvPr/>
        </p:nvSpPr>
        <p:spPr>
          <a:xfrm>
            <a:off x="1066800" y="3783209"/>
            <a:ext cx="2895600" cy="420564"/>
          </a:xfrm>
          <a:prstGeom prst="rect">
            <a:avLst/>
          </a:prstGeom>
          <a:noFill/>
        </p:spPr>
        <p:txBody>
          <a:bodyPr wrap="square" rtlCol="0">
            <a:spAutoFit/>
          </a:bodyPr>
          <a:lstStyle/>
          <a:p>
            <a:pPr defTabSz="609630"/>
            <a:r>
              <a:rPr lang="es-ES" sz="2133" dirty="0">
                <a:solidFill>
                  <a:srgbClr val="1F497D"/>
                </a:solidFill>
                <a:latin typeface="Arial Black" panose="020B0A04020102020204" pitchFamily="34" charset="0"/>
              </a:rPr>
              <a:t>Apps maliciosas: </a:t>
            </a:r>
            <a:endParaRPr lang="es-VE" sz="2133" dirty="0">
              <a:solidFill>
                <a:srgbClr val="1F497D"/>
              </a:solidFill>
              <a:latin typeface="Arial Black" panose="020B0A04020102020204" pitchFamily="34" charset="0"/>
            </a:endParaRPr>
          </a:p>
        </p:txBody>
      </p:sp>
      <p:sp>
        <p:nvSpPr>
          <p:cNvPr id="14" name="CuadroTexto 13"/>
          <p:cNvSpPr txBox="1"/>
          <p:nvPr/>
        </p:nvSpPr>
        <p:spPr>
          <a:xfrm>
            <a:off x="1066801" y="4188788"/>
            <a:ext cx="9770855" cy="1077026"/>
          </a:xfrm>
          <a:prstGeom prst="rect">
            <a:avLst/>
          </a:prstGeom>
          <a:noFill/>
        </p:spPr>
        <p:txBody>
          <a:bodyPr wrap="square" rtlCol="0">
            <a:spAutoFit/>
          </a:bodyPr>
          <a:lstStyle/>
          <a:p>
            <a:pPr algn="just" defTabSz="609630"/>
            <a:r>
              <a:rPr lang="es-ES" sz="2133" dirty="0">
                <a:solidFill>
                  <a:prstClr val="black"/>
                </a:solidFill>
                <a:latin typeface="Arial" panose="020B0604020202020204" pitchFamily="34" charset="0"/>
                <a:cs typeface="Arial" panose="020B0604020202020204" pitchFamily="34" charset="0"/>
              </a:rPr>
              <a:t>Se hacen pasar por aplicaciones legítimas o tratan de emular a otras aplicaciones de éxito. Una vez instaladas en el dispositivo, pedirán una serie de permisos abusivos para luego hacer un uso fraudulento de dichos permisos. </a:t>
            </a:r>
          </a:p>
        </p:txBody>
      </p:sp>
      <p:pic>
        <p:nvPicPr>
          <p:cNvPr id="12" name="Imagen 11">
            <a:extLst>
              <a:ext uri="{FF2B5EF4-FFF2-40B4-BE49-F238E27FC236}">
                <a16:creationId xmlns:a16="http://schemas.microsoft.com/office/drawing/2014/main" id="{83C0BB67-610C-4904-803C-2C7A5C7C5947}"/>
              </a:ext>
            </a:extLst>
          </p:cNvPr>
          <p:cNvPicPr>
            <a:picLocks noChangeAspect="1"/>
          </p:cNvPicPr>
          <p:nvPr/>
        </p:nvPicPr>
        <p:blipFill>
          <a:blip r:embed="rId6"/>
          <a:stretch>
            <a:fillRect/>
          </a:stretch>
        </p:blipFill>
        <p:spPr>
          <a:xfrm>
            <a:off x="5560950" y="2446366"/>
            <a:ext cx="5264982" cy="1207142"/>
          </a:xfrm>
          <a:prstGeom prst="rect">
            <a:avLst/>
          </a:prstGeom>
        </p:spPr>
      </p:pic>
      <p:pic>
        <p:nvPicPr>
          <p:cNvPr id="16" name="Imagen 15">
            <a:extLst>
              <a:ext uri="{FF2B5EF4-FFF2-40B4-BE49-F238E27FC236}">
                <a16:creationId xmlns:a16="http://schemas.microsoft.com/office/drawing/2014/main" id="{4FA68AFA-1A3A-46EB-B78D-C610453BAB9B}"/>
              </a:ext>
            </a:extLst>
          </p:cNvPr>
          <p:cNvPicPr>
            <a:picLocks noChangeAspect="1"/>
          </p:cNvPicPr>
          <p:nvPr/>
        </p:nvPicPr>
        <p:blipFill>
          <a:blip r:embed="rId7"/>
          <a:stretch>
            <a:fillRect/>
          </a:stretch>
        </p:blipFill>
        <p:spPr>
          <a:xfrm>
            <a:off x="4572001" y="5396590"/>
            <a:ext cx="5947487" cy="1193734"/>
          </a:xfrm>
          <a:prstGeom prst="rect">
            <a:avLst/>
          </a:prstGeom>
        </p:spPr>
      </p:pic>
      <p:pic>
        <p:nvPicPr>
          <p:cNvPr id="3" name="Imagen 2"/>
          <p:cNvPicPr>
            <a:picLocks noChangeAspect="1"/>
          </p:cNvPicPr>
          <p:nvPr/>
        </p:nvPicPr>
        <p:blipFill>
          <a:blip r:embed="rId8"/>
          <a:stretch>
            <a:fillRect/>
          </a:stretch>
        </p:blipFill>
        <p:spPr>
          <a:xfrm>
            <a:off x="388727" y="406146"/>
            <a:ext cx="3667515" cy="3381253"/>
          </a:xfrm>
          <a:prstGeom prst="rect">
            <a:avLst/>
          </a:prstGeom>
        </p:spPr>
      </p:pic>
      <p:pic>
        <p:nvPicPr>
          <p:cNvPr id="4" name="Imagen 3"/>
          <p:cNvPicPr>
            <a:picLocks noChangeAspect="1"/>
          </p:cNvPicPr>
          <p:nvPr/>
        </p:nvPicPr>
        <p:blipFill>
          <a:blip r:embed="rId9"/>
          <a:stretch>
            <a:fillRect/>
          </a:stretch>
        </p:blipFill>
        <p:spPr>
          <a:xfrm>
            <a:off x="4256777" y="406145"/>
            <a:ext cx="3390900" cy="3327400"/>
          </a:xfrm>
          <a:prstGeom prst="rect">
            <a:avLst/>
          </a:prstGeom>
        </p:spPr>
      </p:pic>
    </p:spTree>
    <p:extLst>
      <p:ext uri="{BB962C8B-B14F-4D97-AF65-F5344CB8AC3E}">
        <p14:creationId xmlns:p14="http://schemas.microsoft.com/office/powerpoint/2010/main" val="179822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3"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sp>
        <p:nvSpPr>
          <p:cNvPr id="38" name="CuadroTexto 37"/>
          <p:cNvSpPr txBox="1"/>
          <p:nvPr/>
        </p:nvSpPr>
        <p:spPr>
          <a:xfrm>
            <a:off x="380063" y="412472"/>
            <a:ext cx="11440555" cy="502766"/>
          </a:xfrm>
          <a:prstGeom prst="rect">
            <a:avLst/>
          </a:prstGeom>
          <a:noFill/>
        </p:spPr>
        <p:txBody>
          <a:bodyPr wrap="square" rtlCol="0">
            <a:spAutoFit/>
          </a:bodyPr>
          <a:lstStyle/>
          <a:p>
            <a:pPr algn="r" defTabSz="609630"/>
            <a:r>
              <a:rPr lang="es-ES" sz="2667" dirty="0">
                <a:solidFill>
                  <a:srgbClr val="1F497D"/>
                </a:solidFill>
                <a:latin typeface="Arial Black" panose="020B0A04020102020204" pitchFamily="34" charset="0"/>
              </a:rPr>
              <a:t>¿Cómo Protegerse de los Ataques? </a:t>
            </a:r>
            <a:endParaRPr lang="es-VE" sz="2667" dirty="0">
              <a:solidFill>
                <a:srgbClr val="1F497D"/>
              </a:solidFill>
              <a:latin typeface="Arial Black" panose="020B0A04020102020204" pitchFamily="34" charset="0"/>
            </a:endParaRPr>
          </a:p>
        </p:txBody>
      </p:sp>
      <p:sp>
        <p:nvSpPr>
          <p:cNvPr id="9" name="CuadroTexto 8"/>
          <p:cNvSpPr txBox="1"/>
          <p:nvPr/>
        </p:nvSpPr>
        <p:spPr>
          <a:xfrm>
            <a:off x="380063" y="1309615"/>
            <a:ext cx="8408337" cy="5344027"/>
          </a:xfrm>
          <a:prstGeom prst="rect">
            <a:avLst/>
          </a:prstGeom>
          <a:noFill/>
        </p:spPr>
        <p:txBody>
          <a:bodyPr wrap="square" rtlCol="0">
            <a:spAutoFit/>
          </a:bodyPr>
          <a:lstStyle/>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La principal defensa es la educación y entrenamiento del personal en la aplicación de las Políticas de seguridad de la Organización y su cumplimiento. La Seguridad de la Información la materializa toda la organización. </a:t>
            </a:r>
          </a:p>
          <a:p>
            <a:pPr marL="304815" indent="-304815" algn="just" defTabSz="609630">
              <a:buFont typeface="Courier New" panose="02070309020205020404" pitchFamily="49" charset="0"/>
              <a:buChar char="o"/>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No abrir correos de procedencias desconocidas.</a:t>
            </a:r>
          </a:p>
          <a:p>
            <a:pPr marL="304815" indent="-304815" algn="just" defTabSz="609630">
              <a:buFont typeface="Courier New" panose="02070309020205020404" pitchFamily="49" charset="0"/>
              <a:buChar char="o"/>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No ejecutar programas de fuentes desconocidas. </a:t>
            </a:r>
          </a:p>
          <a:p>
            <a:pPr marL="304815" indent="-304815" algn="just" defTabSz="609630">
              <a:buFont typeface="Courier New" panose="02070309020205020404" pitchFamily="49" charset="0"/>
              <a:buChar char="o"/>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Evitar dar información vía telefónica o correo acerca de la red, nombre de las personas, cargos y otros detalles de la empresa. Lo correcto es remitir la llamada o solicitud directamente al responsable del área. </a:t>
            </a:r>
          </a:p>
          <a:p>
            <a:pPr marL="304815" indent="-304815" algn="just" defTabSz="609630">
              <a:buFont typeface="Courier New" panose="02070309020205020404" pitchFamily="49" charset="0"/>
              <a:buChar char="o"/>
            </a:pPr>
            <a:endParaRPr lang="es-ES" sz="2133" dirty="0">
              <a:solidFill>
                <a:prstClr val="black"/>
              </a:solidFill>
              <a:latin typeface="Arial" panose="020B0604020202020204" pitchFamily="34" charset="0"/>
              <a:cs typeface="Arial" panose="020B0604020202020204" pitchFamily="34" charset="0"/>
            </a:endParaRPr>
          </a:p>
          <a:p>
            <a:pPr marL="304815" indent="-304815" algn="just" defTabSz="609630">
              <a:buFont typeface="Courier New" panose="02070309020205020404" pitchFamily="49" charset="0"/>
              <a:buChar char="o"/>
            </a:pPr>
            <a:r>
              <a:rPr lang="es-ES" sz="2133" dirty="0">
                <a:solidFill>
                  <a:prstClr val="black"/>
                </a:solidFill>
                <a:latin typeface="Arial" panose="020B0604020202020204" pitchFamily="34" charset="0"/>
                <a:cs typeface="Arial" panose="020B0604020202020204" pitchFamily="34" charset="0"/>
              </a:rPr>
              <a:t>Si debe responder a solicitudes de información, se debe validar la veracidad de la fuente que solicita información. </a:t>
            </a:r>
          </a:p>
        </p:txBody>
      </p:sp>
      <p:pic>
        <p:nvPicPr>
          <p:cNvPr id="11" name="Imagen 10"/>
          <p:cNvPicPr>
            <a:picLocks noChangeAspect="1"/>
          </p:cNvPicPr>
          <p:nvPr/>
        </p:nvPicPr>
        <p:blipFill>
          <a:blip r:embed="rId4"/>
          <a:stretch>
            <a:fillRect/>
          </a:stretch>
        </p:blipFill>
        <p:spPr>
          <a:xfrm>
            <a:off x="8989733" y="2582087"/>
            <a:ext cx="2845650" cy="2769330"/>
          </a:xfrm>
          <a:prstGeom prst="rect">
            <a:avLst/>
          </a:prstGeom>
        </p:spPr>
      </p:pic>
      <p:pic>
        <p:nvPicPr>
          <p:cNvPr id="12"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217210" y="5969382"/>
            <a:ext cx="636699" cy="636699"/>
          </a:xfrm>
          <a:prstGeom prst="rect">
            <a:avLst/>
          </a:prstGeom>
        </p:spPr>
      </p:pic>
    </p:spTree>
    <p:extLst>
      <p:ext uri="{BB962C8B-B14F-4D97-AF65-F5344CB8AC3E}">
        <p14:creationId xmlns:p14="http://schemas.microsoft.com/office/powerpoint/2010/main" val="416324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CuadroTexto 13"/>
          <p:cNvSpPr txBox="1"/>
          <p:nvPr/>
        </p:nvSpPr>
        <p:spPr>
          <a:xfrm>
            <a:off x="300869" y="364588"/>
            <a:ext cx="11440555" cy="502766"/>
          </a:xfrm>
          <a:prstGeom prst="rect">
            <a:avLst/>
          </a:prstGeom>
          <a:noFill/>
        </p:spPr>
        <p:txBody>
          <a:bodyPr wrap="square" rtlCol="0">
            <a:spAutoFit/>
          </a:bodyPr>
          <a:lstStyle/>
          <a:p>
            <a:pPr defTabSz="609630"/>
            <a:r>
              <a:rPr lang="es-ES" sz="2667" dirty="0">
                <a:solidFill>
                  <a:srgbClr val="1F497D"/>
                </a:solidFill>
                <a:latin typeface="Arial Black" panose="020B0A04020102020204" pitchFamily="34" charset="0"/>
              </a:rPr>
              <a:t>Elementos de Seguridad de Información</a:t>
            </a:r>
            <a:endParaRPr lang="es-VE" sz="2667" dirty="0">
              <a:solidFill>
                <a:srgbClr val="1F497D"/>
              </a:solidFill>
              <a:latin typeface="Arial Black" panose="020B0A04020102020204" pitchFamily="34" charset="0"/>
            </a:endParaRPr>
          </a:p>
        </p:txBody>
      </p:sp>
      <p:sp>
        <p:nvSpPr>
          <p:cNvPr id="15" name="CuadroTexto 14"/>
          <p:cNvSpPr txBox="1"/>
          <p:nvPr/>
        </p:nvSpPr>
        <p:spPr>
          <a:xfrm>
            <a:off x="5435600" y="4038600"/>
            <a:ext cx="2997200" cy="713016"/>
          </a:xfrm>
          <a:prstGeom prst="rect">
            <a:avLst/>
          </a:prstGeom>
          <a:noFill/>
        </p:spPr>
        <p:txBody>
          <a:bodyPr wrap="square" rtlCol="0">
            <a:spAutoFit/>
          </a:bodyPr>
          <a:lstStyle/>
          <a:p>
            <a:pPr defTabSz="609630">
              <a:lnSpc>
                <a:spcPct val="150000"/>
              </a:lnSpc>
            </a:pPr>
            <a:r>
              <a:rPr lang="es-ES" sz="3000" dirty="0">
                <a:solidFill>
                  <a:prstClr val="white"/>
                </a:solidFill>
                <a:latin typeface="Arial Black" panose="020B0A04020102020204" pitchFamily="34" charset="0"/>
                <a:cs typeface="Arial" panose="020B0604020202020204" pitchFamily="34" charset="0"/>
              </a:rPr>
              <a:t>Información</a:t>
            </a:r>
            <a:endParaRPr lang="es-VE" sz="3000" dirty="0">
              <a:solidFill>
                <a:prstClr val="white"/>
              </a:solidFill>
              <a:latin typeface="Arial Black" panose="020B0A04020102020204" pitchFamily="34" charset="0"/>
              <a:cs typeface="Arial" panose="020B0604020202020204" pitchFamily="34" charset="0"/>
            </a:endParaRPr>
          </a:p>
        </p:txBody>
      </p:sp>
      <p:sp>
        <p:nvSpPr>
          <p:cNvPr id="26" name="CuadroTexto 25"/>
          <p:cNvSpPr txBox="1"/>
          <p:nvPr/>
        </p:nvSpPr>
        <p:spPr>
          <a:xfrm>
            <a:off x="3165231" y="5513855"/>
            <a:ext cx="3428127" cy="644215"/>
          </a:xfrm>
          <a:prstGeom prst="rect">
            <a:avLst/>
          </a:prstGeom>
          <a:noFill/>
        </p:spPr>
        <p:txBody>
          <a:bodyPr wrap="square" rtlCol="0">
            <a:spAutoFit/>
          </a:bodyPr>
          <a:lstStyle/>
          <a:p>
            <a:pPr defTabSz="609630">
              <a:lnSpc>
                <a:spcPct val="150000"/>
              </a:lnSpc>
            </a:pPr>
            <a:r>
              <a:rPr lang="es-ES" sz="2667" dirty="0">
                <a:solidFill>
                  <a:prstClr val="black"/>
                </a:solidFill>
                <a:latin typeface="Arial Black" panose="020B0A04020102020204" pitchFamily="34" charset="0"/>
                <a:cs typeface="Arial" panose="020B0604020202020204" pitchFamily="34" charset="0"/>
              </a:rPr>
              <a:t>Confidencialidad</a:t>
            </a:r>
            <a:r>
              <a:rPr lang="es-ES" sz="2133" dirty="0">
                <a:solidFill>
                  <a:prstClr val="white"/>
                </a:solidFill>
                <a:latin typeface="Arial Black" panose="020B0A04020102020204" pitchFamily="34" charset="0"/>
                <a:cs typeface="Arial" panose="020B0604020202020204" pitchFamily="34" charset="0"/>
              </a:rPr>
              <a:t>: </a:t>
            </a:r>
            <a:endParaRPr lang="es-VE" sz="2133" dirty="0">
              <a:solidFill>
                <a:prstClr val="white"/>
              </a:solidFill>
              <a:latin typeface="Arial Black" panose="020B0A04020102020204" pitchFamily="34" charset="0"/>
              <a:cs typeface="Arial" panose="020B0604020202020204" pitchFamily="34" charset="0"/>
            </a:endParaRPr>
          </a:p>
        </p:txBody>
      </p:sp>
      <p:sp>
        <p:nvSpPr>
          <p:cNvPr id="27" name="Triángulo isósceles 26"/>
          <p:cNvSpPr/>
          <p:nvPr/>
        </p:nvSpPr>
        <p:spPr>
          <a:xfrm>
            <a:off x="2366436" y="875001"/>
            <a:ext cx="7895165" cy="5398799"/>
          </a:xfrm>
          <a:prstGeom prst="triangle">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609630"/>
            <a:endParaRPr lang="es-VE" sz="1200">
              <a:solidFill>
                <a:prstClr val="black"/>
              </a:solidFill>
              <a:latin typeface="Calibri"/>
            </a:endParaRPr>
          </a:p>
        </p:txBody>
      </p:sp>
      <p:sp>
        <p:nvSpPr>
          <p:cNvPr id="28" name="Triángulo isósceles 27"/>
          <p:cNvSpPr/>
          <p:nvPr/>
        </p:nvSpPr>
        <p:spPr>
          <a:xfrm rot="10800000">
            <a:off x="4638432" y="3176846"/>
            <a:ext cx="3340101" cy="3096952"/>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29" name="CuadroTexto 28"/>
          <p:cNvSpPr txBox="1"/>
          <p:nvPr/>
        </p:nvSpPr>
        <p:spPr>
          <a:xfrm>
            <a:off x="5435600" y="2372242"/>
            <a:ext cx="1922019" cy="420564"/>
          </a:xfrm>
          <a:prstGeom prst="rect">
            <a:avLst/>
          </a:prstGeom>
          <a:noFill/>
        </p:spPr>
        <p:txBody>
          <a:bodyPr wrap="square" rtlCol="0">
            <a:spAutoFit/>
          </a:bodyPr>
          <a:lstStyle/>
          <a:p>
            <a:pPr defTabSz="609630"/>
            <a:r>
              <a:rPr lang="es-ES" sz="2133" dirty="0">
                <a:solidFill>
                  <a:prstClr val="black"/>
                </a:solidFill>
                <a:latin typeface="Arial" panose="020B0604020202020204" pitchFamily="34" charset="0"/>
                <a:cs typeface="Arial" panose="020B0604020202020204" pitchFamily="34" charset="0"/>
              </a:rPr>
              <a:t>INTEGRIDAD</a:t>
            </a:r>
            <a:endParaRPr lang="es-VE" sz="2133" dirty="0">
              <a:solidFill>
                <a:prstClr val="black"/>
              </a:solidFill>
              <a:latin typeface="Arial" panose="020B0604020202020204" pitchFamily="34" charset="0"/>
              <a:cs typeface="Arial" panose="020B0604020202020204" pitchFamily="34" charset="0"/>
            </a:endParaRPr>
          </a:p>
        </p:txBody>
      </p:sp>
      <p:sp>
        <p:nvSpPr>
          <p:cNvPr id="30" name="CuadroTexto 29"/>
          <p:cNvSpPr txBox="1"/>
          <p:nvPr/>
        </p:nvSpPr>
        <p:spPr>
          <a:xfrm>
            <a:off x="2944269" y="5375950"/>
            <a:ext cx="3151731" cy="420564"/>
          </a:xfrm>
          <a:prstGeom prst="rect">
            <a:avLst/>
          </a:prstGeom>
          <a:noFill/>
        </p:spPr>
        <p:txBody>
          <a:bodyPr wrap="square" rtlCol="0">
            <a:spAutoFit/>
          </a:bodyPr>
          <a:lstStyle/>
          <a:p>
            <a:pPr defTabSz="609630"/>
            <a:r>
              <a:rPr lang="es-ES" sz="2133" dirty="0">
                <a:solidFill>
                  <a:prstClr val="black"/>
                </a:solidFill>
                <a:latin typeface="Arial" panose="020B0604020202020204" pitchFamily="34" charset="0"/>
                <a:cs typeface="Arial" panose="020B0604020202020204" pitchFamily="34" charset="0"/>
              </a:rPr>
              <a:t>CONFIDENCIALIDAD</a:t>
            </a:r>
            <a:endParaRPr lang="es-VE" sz="2133" dirty="0">
              <a:solidFill>
                <a:prstClr val="black"/>
              </a:solidFill>
              <a:latin typeface="Arial" panose="020B0604020202020204" pitchFamily="34" charset="0"/>
              <a:cs typeface="Arial" panose="020B0604020202020204" pitchFamily="34" charset="0"/>
            </a:endParaRPr>
          </a:p>
        </p:txBody>
      </p:sp>
      <p:sp>
        <p:nvSpPr>
          <p:cNvPr id="31" name="CuadroTexto 30"/>
          <p:cNvSpPr txBox="1"/>
          <p:nvPr/>
        </p:nvSpPr>
        <p:spPr>
          <a:xfrm>
            <a:off x="6965343" y="5410200"/>
            <a:ext cx="2444023" cy="420564"/>
          </a:xfrm>
          <a:prstGeom prst="rect">
            <a:avLst/>
          </a:prstGeom>
          <a:noFill/>
        </p:spPr>
        <p:txBody>
          <a:bodyPr wrap="square" rtlCol="0">
            <a:spAutoFit/>
          </a:bodyPr>
          <a:lstStyle/>
          <a:p>
            <a:pPr defTabSz="609630"/>
            <a:r>
              <a:rPr lang="es-ES" sz="2133" dirty="0">
                <a:solidFill>
                  <a:prstClr val="black"/>
                </a:solidFill>
                <a:latin typeface="Arial" panose="020B0604020202020204" pitchFamily="34" charset="0"/>
                <a:cs typeface="Arial" panose="020B0604020202020204" pitchFamily="34" charset="0"/>
              </a:rPr>
              <a:t>DISPONIBILIDAD</a:t>
            </a:r>
            <a:endParaRPr lang="es-VE" sz="2133" dirty="0">
              <a:solidFill>
                <a:prstClr val="black"/>
              </a:solidFill>
              <a:latin typeface="Arial" panose="020B0604020202020204" pitchFamily="34" charset="0"/>
              <a:cs typeface="Arial" panose="020B0604020202020204" pitchFamily="34" charset="0"/>
            </a:endParaRPr>
          </a:p>
        </p:txBody>
      </p:sp>
      <p:sp>
        <p:nvSpPr>
          <p:cNvPr id="32" name="CuadroTexto 31"/>
          <p:cNvSpPr txBox="1"/>
          <p:nvPr/>
        </p:nvSpPr>
        <p:spPr>
          <a:xfrm>
            <a:off x="5299740" y="3878029"/>
            <a:ext cx="2001859" cy="954300"/>
          </a:xfrm>
          <a:prstGeom prst="rect">
            <a:avLst/>
          </a:prstGeom>
          <a:noFill/>
        </p:spPr>
        <p:txBody>
          <a:bodyPr wrap="square" rtlCol="0">
            <a:spAutoFit/>
          </a:bodyPr>
          <a:lstStyle/>
          <a:p>
            <a:pPr algn="ctr" defTabSz="609630"/>
            <a:r>
              <a:rPr lang="es-ES" sz="1867" dirty="0">
                <a:solidFill>
                  <a:prstClr val="black"/>
                </a:solidFill>
                <a:latin typeface="Arial" panose="020B0604020202020204" pitchFamily="34" charset="0"/>
                <a:cs typeface="Arial" panose="020B0604020202020204" pitchFamily="34" charset="0"/>
              </a:rPr>
              <a:t>SEGURIDAD </a:t>
            </a:r>
          </a:p>
          <a:p>
            <a:pPr algn="ctr" defTabSz="609630"/>
            <a:r>
              <a:rPr lang="es-ES" sz="1867" dirty="0">
                <a:solidFill>
                  <a:prstClr val="black"/>
                </a:solidFill>
                <a:latin typeface="Arial" panose="020B0604020202020204" pitchFamily="34" charset="0"/>
                <a:cs typeface="Arial" panose="020B0604020202020204" pitchFamily="34" charset="0"/>
              </a:rPr>
              <a:t>DE LA INFORMACIÓN</a:t>
            </a:r>
            <a:endParaRPr lang="es-VE" sz="1867" dirty="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220421" y="1955800"/>
            <a:ext cx="11107979" cy="748795"/>
          </a:xfrm>
          <a:prstGeom prst="rect">
            <a:avLst/>
          </a:prstGeom>
          <a:noFill/>
        </p:spPr>
        <p:txBody>
          <a:bodyPr wrap="square" rtlCol="0">
            <a:spAutoFit/>
          </a:bodyPr>
          <a:lstStyle/>
          <a:p>
            <a:pPr marL="0" marR="0" lvl="0" indent="0" algn="just" defTabSz="609630" rtl="0" eaLnBrk="1" fontAlgn="auto" latinLnBrk="0" hangingPunct="1">
              <a:lnSpc>
                <a:spcPct val="100000"/>
              </a:lnSpc>
              <a:spcBef>
                <a:spcPts val="0"/>
              </a:spcBef>
              <a:spcAft>
                <a:spcPts val="0"/>
              </a:spcAft>
              <a:buClrTx/>
              <a:buSzTx/>
              <a:buFontTx/>
              <a:buNone/>
              <a:tabLst/>
              <a:defRPr/>
            </a:pPr>
            <a:r>
              <a:rPr kumimoji="0" lang="es-ES" altLang="es-VE" sz="2133"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VIDEO</a:t>
            </a:r>
          </a:p>
          <a:p>
            <a:pPr marL="342917" marR="0" lvl="0" indent="-342917" algn="just" defTabSz="609630" rtl="0" eaLnBrk="1" fontAlgn="auto" latinLnBrk="0" hangingPunct="1">
              <a:lnSpc>
                <a:spcPct val="100000"/>
              </a:lnSpc>
              <a:spcBef>
                <a:spcPts val="0"/>
              </a:spcBef>
              <a:spcAft>
                <a:spcPts val="0"/>
              </a:spcAft>
              <a:buClrTx/>
              <a:buSzTx/>
              <a:buFont typeface="+mj-lt"/>
              <a:buAutoNum type="arabicPeriod"/>
              <a:tabLst/>
              <a:defRPr/>
            </a:pPr>
            <a:endParaRPr kumimoji="0" lang="es-ES_tradnl" altLang="es-VE" sz="2133"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CuadroTexto 12"/>
          <p:cNvSpPr txBox="1"/>
          <p:nvPr/>
        </p:nvSpPr>
        <p:spPr>
          <a:xfrm>
            <a:off x="2522288" y="441314"/>
            <a:ext cx="9144000" cy="502766"/>
          </a:xfrm>
          <a:prstGeom prst="rect">
            <a:avLst/>
          </a:prstGeom>
          <a:noFill/>
        </p:spPr>
        <p:txBody>
          <a:bodyPr wrap="square" rtlCol="0">
            <a:spAutoFit/>
          </a:bodyPr>
          <a:lstStyle/>
          <a:p>
            <a:pPr marL="0" marR="0" lvl="0" indent="0" algn="r" defTabSz="609630" rtl="0" eaLnBrk="1" fontAlgn="auto" latinLnBrk="0" hangingPunct="1">
              <a:lnSpc>
                <a:spcPct val="100000"/>
              </a:lnSpc>
              <a:spcBef>
                <a:spcPts val="0"/>
              </a:spcBef>
              <a:spcAft>
                <a:spcPts val="0"/>
              </a:spcAft>
              <a:buClrTx/>
              <a:buSzTx/>
              <a:buFontTx/>
              <a:buNone/>
              <a:tabLst/>
              <a:defRPr/>
            </a:pPr>
            <a:r>
              <a:rPr kumimoji="0" lang="es-ES" sz="2667"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rPr>
              <a:t>Campaña</a:t>
            </a:r>
            <a:endParaRPr kumimoji="0" lang="es-VE" sz="2667"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p:txBody>
      </p:sp>
      <p:pic>
        <p:nvPicPr>
          <p:cNvPr id="3" name="Picture 8">
            <a:extLst>
              <a:ext uri="{FF2B5EF4-FFF2-40B4-BE49-F238E27FC236}">
                <a16:creationId xmlns:a16="http://schemas.microsoft.com/office/drawing/2014/main" id="{EF267F28-F65B-4193-28FA-6CACC098A5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2311365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0869501" y="5535501"/>
            <a:ext cx="636699" cy="636699"/>
          </a:xfrm>
          <a:prstGeom prst="rect">
            <a:avLst/>
          </a:prstGeom>
        </p:spPr>
      </p:pic>
      <p:grpSp>
        <p:nvGrpSpPr>
          <p:cNvPr id="14" name="object 20"/>
          <p:cNvGrpSpPr/>
          <p:nvPr/>
        </p:nvGrpSpPr>
        <p:grpSpPr>
          <a:xfrm>
            <a:off x="1427218" y="2760428"/>
            <a:ext cx="1473200" cy="1337145"/>
            <a:chOff x="4118199" y="5892764"/>
            <a:chExt cx="593725" cy="566420"/>
          </a:xfrm>
        </p:grpSpPr>
        <p:sp>
          <p:nvSpPr>
            <p:cNvPr id="15" name="object 21"/>
            <p:cNvSpPr/>
            <p:nvPr/>
          </p:nvSpPr>
          <p:spPr>
            <a:xfrm>
              <a:off x="4199496" y="6233871"/>
              <a:ext cx="309880" cy="90170"/>
            </a:xfrm>
            <a:custGeom>
              <a:avLst/>
              <a:gdLst/>
              <a:ahLst/>
              <a:cxnLst/>
              <a:rect l="l" t="t" r="r" b="b"/>
              <a:pathLst>
                <a:path w="309879" h="90170">
                  <a:moveTo>
                    <a:pt x="140411" y="6350"/>
                  </a:moveTo>
                  <a:lnTo>
                    <a:pt x="138988" y="6350"/>
                  </a:lnTo>
                  <a:lnTo>
                    <a:pt x="138988" y="0"/>
                  </a:lnTo>
                  <a:lnTo>
                    <a:pt x="0" y="0"/>
                  </a:lnTo>
                  <a:lnTo>
                    <a:pt x="0" y="6350"/>
                  </a:lnTo>
                  <a:lnTo>
                    <a:pt x="0" y="12700"/>
                  </a:lnTo>
                  <a:lnTo>
                    <a:pt x="140411" y="12700"/>
                  </a:lnTo>
                  <a:lnTo>
                    <a:pt x="140411" y="6350"/>
                  </a:lnTo>
                  <a:close/>
                </a:path>
                <a:path w="309879" h="90170">
                  <a:moveTo>
                    <a:pt x="309880" y="75184"/>
                  </a:moveTo>
                  <a:lnTo>
                    <a:pt x="5448" y="75184"/>
                  </a:lnTo>
                  <a:lnTo>
                    <a:pt x="5448" y="90030"/>
                  </a:lnTo>
                  <a:lnTo>
                    <a:pt x="309880" y="90030"/>
                  </a:lnTo>
                  <a:lnTo>
                    <a:pt x="309880" y="75184"/>
                  </a:lnTo>
                  <a:close/>
                </a:path>
              </a:pathLst>
            </a:custGeom>
            <a:solidFill>
              <a:srgbClr val="5C6F7C"/>
            </a:solidFill>
          </p:spPr>
          <p:txBody>
            <a:bodyPr wrap="square" lIns="0" tIns="0" rIns="0" bIns="0" rtlCol="0"/>
            <a:lstStyle/>
            <a:p>
              <a:endParaRPr sz="1200"/>
            </a:p>
          </p:txBody>
        </p:sp>
        <p:pic>
          <p:nvPicPr>
            <p:cNvPr id="16" name="object 22"/>
            <p:cNvPicPr/>
            <p:nvPr/>
          </p:nvPicPr>
          <p:blipFill>
            <a:blip r:embed="rId4" cstate="print"/>
            <a:stretch>
              <a:fillRect/>
            </a:stretch>
          </p:blipFill>
          <p:spPr>
            <a:xfrm>
              <a:off x="4398577" y="5892764"/>
              <a:ext cx="312820" cy="305494"/>
            </a:xfrm>
            <a:prstGeom prst="rect">
              <a:avLst/>
            </a:prstGeom>
          </p:spPr>
        </p:pic>
        <p:sp>
          <p:nvSpPr>
            <p:cNvPr id="17" name="object 23"/>
            <p:cNvSpPr/>
            <p:nvPr/>
          </p:nvSpPr>
          <p:spPr>
            <a:xfrm>
              <a:off x="4118199" y="5941103"/>
              <a:ext cx="478155" cy="518159"/>
            </a:xfrm>
            <a:custGeom>
              <a:avLst/>
              <a:gdLst/>
              <a:ahLst/>
              <a:cxnLst/>
              <a:rect l="l" t="t" r="r" b="b"/>
              <a:pathLst>
                <a:path w="478154" h="518160">
                  <a:moveTo>
                    <a:pt x="429717" y="0"/>
                  </a:moveTo>
                  <a:lnTo>
                    <a:pt x="163360" y="0"/>
                  </a:lnTo>
                  <a:lnTo>
                    <a:pt x="0" y="159512"/>
                  </a:lnTo>
                  <a:lnTo>
                    <a:pt x="0" y="468007"/>
                  </a:lnTo>
                  <a:lnTo>
                    <a:pt x="4006" y="487314"/>
                  </a:lnTo>
                  <a:lnTo>
                    <a:pt x="14924" y="503105"/>
                  </a:lnTo>
                  <a:lnTo>
                    <a:pt x="31102" y="513765"/>
                  </a:lnTo>
                  <a:lnTo>
                    <a:pt x="50888" y="517677"/>
                  </a:lnTo>
                  <a:lnTo>
                    <a:pt x="427050" y="517677"/>
                  </a:lnTo>
                  <a:lnTo>
                    <a:pt x="446853" y="513765"/>
                  </a:lnTo>
                  <a:lnTo>
                    <a:pt x="463043" y="503105"/>
                  </a:lnTo>
                  <a:lnTo>
                    <a:pt x="471721" y="490562"/>
                  </a:lnTo>
                  <a:lnTo>
                    <a:pt x="50888" y="490562"/>
                  </a:lnTo>
                  <a:lnTo>
                    <a:pt x="41916" y="488785"/>
                  </a:lnTo>
                  <a:lnTo>
                    <a:pt x="34570" y="483943"/>
                  </a:lnTo>
                  <a:lnTo>
                    <a:pt x="29609" y="476771"/>
                  </a:lnTo>
                  <a:lnTo>
                    <a:pt x="27787" y="468007"/>
                  </a:lnTo>
                  <a:lnTo>
                    <a:pt x="27787" y="170751"/>
                  </a:lnTo>
                  <a:lnTo>
                    <a:pt x="32537" y="166116"/>
                  </a:lnTo>
                  <a:lnTo>
                    <a:pt x="133311" y="166116"/>
                  </a:lnTo>
                  <a:lnTo>
                    <a:pt x="149855" y="162848"/>
                  </a:lnTo>
                  <a:lnTo>
                    <a:pt x="163380" y="153941"/>
                  </a:lnTo>
                  <a:lnTo>
                    <a:pt x="166219" y="149834"/>
                  </a:lnTo>
                  <a:lnTo>
                    <a:pt x="49199" y="149834"/>
                  </a:lnTo>
                  <a:lnTo>
                    <a:pt x="159169" y="42468"/>
                  </a:lnTo>
                  <a:lnTo>
                    <a:pt x="175856" y="42468"/>
                  </a:lnTo>
                  <a:lnTo>
                    <a:pt x="175856" y="27139"/>
                  </a:lnTo>
                  <a:lnTo>
                    <a:pt x="407708" y="27139"/>
                  </a:lnTo>
                  <a:lnTo>
                    <a:pt x="433539" y="1905"/>
                  </a:lnTo>
                  <a:lnTo>
                    <a:pt x="434848" y="647"/>
                  </a:lnTo>
                  <a:lnTo>
                    <a:pt x="432295" y="266"/>
                  </a:lnTo>
                  <a:lnTo>
                    <a:pt x="429717" y="0"/>
                  </a:lnTo>
                  <a:close/>
                </a:path>
                <a:path w="478154" h="518160">
                  <a:moveTo>
                    <a:pt x="477977" y="169862"/>
                  </a:moveTo>
                  <a:lnTo>
                    <a:pt x="450164" y="197015"/>
                  </a:lnTo>
                  <a:lnTo>
                    <a:pt x="450164" y="468007"/>
                  </a:lnTo>
                  <a:lnTo>
                    <a:pt x="448343" y="476771"/>
                  </a:lnTo>
                  <a:lnTo>
                    <a:pt x="443383" y="483943"/>
                  </a:lnTo>
                  <a:lnTo>
                    <a:pt x="436035" y="488785"/>
                  </a:lnTo>
                  <a:lnTo>
                    <a:pt x="427050" y="490562"/>
                  </a:lnTo>
                  <a:lnTo>
                    <a:pt x="471721" y="490562"/>
                  </a:lnTo>
                  <a:lnTo>
                    <a:pt x="473968" y="487314"/>
                  </a:lnTo>
                  <a:lnTo>
                    <a:pt x="477977" y="468007"/>
                  </a:lnTo>
                  <a:lnTo>
                    <a:pt x="477977" y="169862"/>
                  </a:lnTo>
                  <a:close/>
                </a:path>
                <a:path w="478154" h="518160">
                  <a:moveTo>
                    <a:pt x="175856" y="42468"/>
                  </a:moveTo>
                  <a:lnTo>
                    <a:pt x="159169" y="42468"/>
                  </a:lnTo>
                  <a:lnTo>
                    <a:pt x="159169" y="124574"/>
                  </a:lnTo>
                  <a:lnTo>
                    <a:pt x="157136" y="134404"/>
                  </a:lnTo>
                  <a:lnTo>
                    <a:pt x="151593" y="142433"/>
                  </a:lnTo>
                  <a:lnTo>
                    <a:pt x="143374" y="147848"/>
                  </a:lnTo>
                  <a:lnTo>
                    <a:pt x="133311" y="149834"/>
                  </a:lnTo>
                  <a:lnTo>
                    <a:pt x="166219" y="149834"/>
                  </a:lnTo>
                  <a:lnTo>
                    <a:pt x="172507" y="140736"/>
                  </a:lnTo>
                  <a:lnTo>
                    <a:pt x="175856" y="124574"/>
                  </a:lnTo>
                  <a:lnTo>
                    <a:pt x="175856" y="42468"/>
                  </a:lnTo>
                  <a:close/>
                </a:path>
                <a:path w="478154" h="518160">
                  <a:moveTo>
                    <a:pt x="433578" y="1892"/>
                  </a:moveTo>
                  <a:close/>
                </a:path>
              </a:pathLst>
            </a:custGeom>
            <a:solidFill>
              <a:srgbClr val="5C6F7C"/>
            </a:solidFill>
          </p:spPr>
          <p:txBody>
            <a:bodyPr wrap="square" lIns="0" tIns="0" rIns="0" bIns="0" rtlCol="0"/>
            <a:lstStyle/>
            <a:p>
              <a:endParaRPr sz="1200"/>
            </a:p>
          </p:txBody>
        </p:sp>
        <p:pic>
          <p:nvPicPr>
            <p:cNvPr id="18" name="object 24"/>
            <p:cNvPicPr/>
            <p:nvPr/>
          </p:nvPicPr>
          <p:blipFill>
            <a:blip r:embed="rId5" cstate="print"/>
            <a:stretch>
              <a:fillRect/>
            </a:stretch>
          </p:blipFill>
          <p:spPr>
            <a:xfrm>
              <a:off x="4349389" y="6130057"/>
              <a:ext cx="161102" cy="116509"/>
            </a:xfrm>
            <a:prstGeom prst="rect">
              <a:avLst/>
            </a:prstGeom>
          </p:spPr>
        </p:pic>
      </p:grpSp>
      <p:sp>
        <p:nvSpPr>
          <p:cNvPr id="20" name="CuadroTexto 19"/>
          <p:cNvSpPr txBox="1"/>
          <p:nvPr/>
        </p:nvSpPr>
        <p:spPr>
          <a:xfrm>
            <a:off x="2395283" y="422821"/>
            <a:ext cx="8432800" cy="769441"/>
          </a:xfrm>
          <a:prstGeom prst="rect">
            <a:avLst/>
          </a:prstGeom>
          <a:noFill/>
        </p:spPr>
        <p:txBody>
          <a:bodyPr wrap="square" rtlCol="0">
            <a:spAutoFit/>
          </a:bodyPr>
          <a:lstStyle/>
          <a:p>
            <a:r>
              <a:rPr lang="es-ES" sz="4400" dirty="0">
                <a:solidFill>
                  <a:schemeClr val="accent1">
                    <a:lumMod val="50000"/>
                  </a:schemeClr>
                </a:solidFill>
                <a:latin typeface="Arial Black" panose="020B0A04020102020204" pitchFamily="34" charset="0"/>
              </a:rPr>
              <a:t>PASSWORD SEGURO </a:t>
            </a:r>
            <a:endParaRPr lang="es-VE" sz="4400" dirty="0">
              <a:solidFill>
                <a:schemeClr val="accent1">
                  <a:lumMod val="50000"/>
                </a:schemeClr>
              </a:solidFill>
              <a:latin typeface="Arial Black" panose="020B0A04020102020204" pitchFamily="34" charset="0"/>
            </a:endParaRPr>
          </a:p>
        </p:txBody>
      </p:sp>
      <p:sp>
        <p:nvSpPr>
          <p:cNvPr id="21" name="CuadroTexto 20"/>
          <p:cNvSpPr txBox="1"/>
          <p:nvPr/>
        </p:nvSpPr>
        <p:spPr>
          <a:xfrm>
            <a:off x="3305387" y="3092452"/>
            <a:ext cx="7010400" cy="748795"/>
          </a:xfrm>
          <a:prstGeom prst="rect">
            <a:avLst/>
          </a:prstGeom>
          <a:noFill/>
        </p:spPr>
        <p:txBody>
          <a:bodyPr wrap="square" rtlCol="0">
            <a:spAutoFit/>
          </a:bodyPr>
          <a:lstStyle/>
          <a:p>
            <a:r>
              <a:rPr lang="es-ES" sz="2133" b="1" dirty="0">
                <a:solidFill>
                  <a:schemeClr val="accent1">
                    <a:lumMod val="50000"/>
                  </a:schemeClr>
                </a:solidFill>
                <a:latin typeface="Arial" panose="020B0604020202020204" pitchFamily="34" charset="0"/>
                <a:cs typeface="Arial" panose="020B0604020202020204" pitchFamily="34" charset="0"/>
              </a:rPr>
              <a:t>LAS CONTRASEÑAS deben ser secretas y únicas, no debemos anotarlas, compartirlas o reutilizarlas.</a:t>
            </a:r>
            <a:endParaRPr lang="es-VE" sz="2133" dirty="0">
              <a:solidFill>
                <a:schemeClr val="accent1">
                  <a:lumMod val="50000"/>
                </a:schemeClr>
              </a:solidFill>
              <a:latin typeface="Arial" panose="020B0604020202020204" pitchFamily="34" charset="0"/>
              <a:cs typeface="Arial" panose="020B0604020202020204" pitchFamily="34" charset="0"/>
            </a:endParaRPr>
          </a:p>
        </p:txBody>
      </p:sp>
      <p:sp>
        <p:nvSpPr>
          <p:cNvPr id="23" name="CuadroTexto 22"/>
          <p:cNvSpPr txBox="1"/>
          <p:nvPr/>
        </p:nvSpPr>
        <p:spPr>
          <a:xfrm>
            <a:off x="1490294" y="4639892"/>
            <a:ext cx="7010400" cy="1405256"/>
          </a:xfrm>
          <a:prstGeom prst="rect">
            <a:avLst/>
          </a:prstGeom>
          <a:noFill/>
        </p:spPr>
        <p:txBody>
          <a:bodyPr wrap="square" rtlCol="0">
            <a:spAutoFit/>
          </a:bodyPr>
          <a:lstStyle/>
          <a:p>
            <a:r>
              <a:rPr lang="es-ES" sz="2133" b="1" dirty="0">
                <a:solidFill>
                  <a:schemeClr val="accent1">
                    <a:lumMod val="50000"/>
                  </a:schemeClr>
                </a:solidFill>
                <a:latin typeface="Arial" panose="020B0604020202020204" pitchFamily="34" charset="0"/>
                <a:cs typeface="Arial" panose="020B0604020202020204" pitchFamily="34" charset="0"/>
              </a:rPr>
              <a:t>Es recomendable utilizar UNA CONTRASEÑA </a:t>
            </a:r>
            <a:endParaRPr lang="es-ES" sz="2133" dirty="0">
              <a:solidFill>
                <a:schemeClr val="accent1">
                  <a:lumMod val="50000"/>
                </a:schemeClr>
              </a:solidFill>
              <a:latin typeface="Arial" panose="020B0604020202020204" pitchFamily="34" charset="0"/>
              <a:cs typeface="Arial" panose="020B0604020202020204" pitchFamily="34" charset="0"/>
            </a:endParaRPr>
          </a:p>
          <a:p>
            <a:r>
              <a:rPr lang="es-ES" sz="2133" b="1" dirty="0">
                <a:solidFill>
                  <a:schemeClr val="accent1">
                    <a:lumMod val="50000"/>
                  </a:schemeClr>
                </a:solidFill>
                <a:latin typeface="Arial" panose="020B0604020202020204" pitchFamily="34" charset="0"/>
                <a:cs typeface="Arial" panose="020B0604020202020204" pitchFamily="34" charset="0"/>
              </a:rPr>
              <a:t>PARA CADA SERVICIO, de esta manera en caso de robo solamente se comprometerá un servicio y no todos.</a:t>
            </a:r>
            <a:endParaRPr lang="es-ES" sz="2133" dirty="0">
              <a:solidFill>
                <a:schemeClr val="accent1">
                  <a:lumMod val="50000"/>
                </a:schemeClr>
              </a:solidFill>
            </a:endParaRPr>
          </a:p>
        </p:txBody>
      </p:sp>
      <p:sp>
        <p:nvSpPr>
          <p:cNvPr id="29" name="CuadroTexto 28"/>
          <p:cNvSpPr txBox="1"/>
          <p:nvPr/>
        </p:nvSpPr>
        <p:spPr>
          <a:xfrm>
            <a:off x="1031621" y="1407914"/>
            <a:ext cx="9284166" cy="1077026"/>
          </a:xfrm>
          <a:prstGeom prst="rect">
            <a:avLst/>
          </a:prstGeom>
          <a:noFill/>
        </p:spPr>
        <p:txBody>
          <a:bodyPr wrap="square" rtlCol="0">
            <a:spAutoFit/>
          </a:bodyPr>
          <a:lstStyle/>
          <a:p>
            <a:pPr algn="just"/>
            <a:r>
              <a:rPr lang="es-ES" sz="2133" b="1" dirty="0">
                <a:solidFill>
                  <a:schemeClr val="accent1">
                    <a:lumMod val="50000"/>
                  </a:schemeClr>
                </a:solidFill>
                <a:latin typeface="Arial" panose="020B0604020202020204" pitchFamily="34" charset="0"/>
                <a:cs typeface="Arial" panose="020B0604020202020204" pitchFamily="34" charset="0"/>
              </a:rPr>
              <a:t>Los riesgos cibernéticos se han hecho presentes en nuestro día a día, por lo cual, es importante tener en cuenta las siguientes recomendaciones:</a:t>
            </a:r>
            <a:endParaRPr lang="es-VE" sz="2133" dirty="0">
              <a:solidFill>
                <a:schemeClr val="accent1">
                  <a:lumMod val="50000"/>
                </a:schemeClr>
              </a:solidFill>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6"/>
          <a:stretch>
            <a:fillRect/>
          </a:stretch>
        </p:blipFill>
        <p:spPr>
          <a:xfrm>
            <a:off x="8915662" y="4404582"/>
            <a:ext cx="1538871" cy="1617714"/>
          </a:xfrm>
          <a:prstGeom prst="rect">
            <a:avLst/>
          </a:prstGeom>
        </p:spPr>
      </p:pic>
      <p:pic>
        <p:nvPicPr>
          <p:cNvPr id="4" name="Picture 3">
            <a:extLst>
              <a:ext uri="{FF2B5EF4-FFF2-40B4-BE49-F238E27FC236}">
                <a16:creationId xmlns:a16="http://schemas.microsoft.com/office/drawing/2014/main" id="{FF7C59FF-9B56-128B-FE4D-F25AC10660B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54001" y="254001"/>
            <a:ext cx="636699" cy="636699"/>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0869501" y="5535501"/>
            <a:ext cx="636699" cy="636699"/>
          </a:xfrm>
          <a:prstGeom prst="rect">
            <a:avLst/>
          </a:prstGeom>
        </p:spPr>
      </p:pic>
      <p:sp>
        <p:nvSpPr>
          <p:cNvPr id="20" name="CuadroTexto 19"/>
          <p:cNvSpPr txBox="1"/>
          <p:nvPr/>
        </p:nvSpPr>
        <p:spPr>
          <a:xfrm>
            <a:off x="1453113" y="277214"/>
            <a:ext cx="10066083" cy="830997"/>
          </a:xfrm>
          <a:prstGeom prst="rect">
            <a:avLst/>
          </a:prstGeom>
          <a:noFill/>
        </p:spPr>
        <p:txBody>
          <a:bodyPr wrap="square" rtlCol="0">
            <a:spAutoFit/>
          </a:bodyPr>
          <a:lstStyle/>
          <a:p>
            <a:r>
              <a:rPr lang="es-ES" sz="4800" dirty="0">
                <a:solidFill>
                  <a:schemeClr val="accent1">
                    <a:lumMod val="50000"/>
                  </a:schemeClr>
                </a:solidFill>
                <a:latin typeface="Arial Black" panose="020B0A04020102020204" pitchFamily="34" charset="0"/>
              </a:rPr>
              <a:t>REQUISITOS DE PASSWORD</a:t>
            </a:r>
            <a:endParaRPr lang="es-VE" sz="4800" dirty="0">
              <a:solidFill>
                <a:schemeClr val="accent1">
                  <a:lumMod val="50000"/>
                </a:schemeClr>
              </a:solidFill>
              <a:latin typeface="Arial Black" panose="020B0A04020102020204" pitchFamily="34" charset="0"/>
            </a:endParaRPr>
          </a:p>
        </p:txBody>
      </p:sp>
      <p:sp>
        <p:nvSpPr>
          <p:cNvPr id="21" name="CuadroTexto 20"/>
          <p:cNvSpPr txBox="1"/>
          <p:nvPr/>
        </p:nvSpPr>
        <p:spPr>
          <a:xfrm>
            <a:off x="1231504" y="1426534"/>
            <a:ext cx="10274695" cy="4154984"/>
          </a:xfrm>
          <a:prstGeom prst="rect">
            <a:avLst/>
          </a:prstGeom>
          <a:noFill/>
        </p:spPr>
        <p:txBody>
          <a:bodyPr wrap="square" rtlCol="0">
            <a:spAutoFit/>
          </a:bodyPr>
          <a:lstStyle/>
          <a:p>
            <a:r>
              <a:rPr lang="es-ES" sz="2400" b="1" dirty="0">
                <a:solidFill>
                  <a:schemeClr val="accent1">
                    <a:lumMod val="50000"/>
                  </a:schemeClr>
                </a:solidFill>
                <a:latin typeface="Arial" panose="020B0604020202020204" pitchFamily="34" charset="0"/>
                <a:cs typeface="Arial" panose="020B0604020202020204" pitchFamily="34" charset="0"/>
              </a:rPr>
              <a:t>Las contraseñas deben cumplir con una serie de requisitos para que sean ROBUSTAS:</a:t>
            </a:r>
            <a:endParaRPr lang="es-ES" sz="2400" dirty="0">
              <a:solidFill>
                <a:schemeClr val="accent1">
                  <a:lumMod val="50000"/>
                </a:schemeClr>
              </a:solidFill>
              <a:latin typeface="Arial" panose="020B0604020202020204" pitchFamily="34" charset="0"/>
              <a:cs typeface="Arial" panose="020B0604020202020204" pitchFamily="34" charset="0"/>
            </a:endParaRPr>
          </a:p>
          <a:p>
            <a:r>
              <a:rPr lang="es-ES" sz="2400" b="1" dirty="0">
                <a:solidFill>
                  <a:schemeClr val="accent1">
                    <a:lumMod val="50000"/>
                  </a:schemeClr>
                </a:solidFill>
                <a:latin typeface="Arial" panose="020B0604020202020204" pitchFamily="34" charset="0"/>
                <a:cs typeface="Arial" panose="020B0604020202020204" pitchFamily="34" charset="0"/>
              </a:rPr>
              <a:t>- Debe tener 12 dígitos .</a:t>
            </a:r>
            <a:endParaRPr lang="es-ES" sz="2400" dirty="0">
              <a:solidFill>
                <a:schemeClr val="accent1">
                  <a:lumMod val="50000"/>
                </a:schemeClr>
              </a:solidFill>
              <a:latin typeface="Arial" panose="020B0604020202020204" pitchFamily="34" charset="0"/>
              <a:cs typeface="Arial" panose="020B0604020202020204" pitchFamily="34" charset="0"/>
            </a:endParaRPr>
          </a:p>
          <a:p>
            <a:r>
              <a:rPr lang="es-ES" sz="2400" b="1" dirty="0">
                <a:solidFill>
                  <a:schemeClr val="accent1">
                    <a:lumMod val="50000"/>
                  </a:schemeClr>
                </a:solidFill>
                <a:latin typeface="Arial" panose="020B0604020202020204" pitchFamily="34" charset="0"/>
                <a:cs typeface="Arial" panose="020B0604020202020204" pitchFamily="34" charset="0"/>
              </a:rPr>
              <a:t>- Debe iniciar con letra. </a:t>
            </a:r>
            <a:endParaRPr lang="es-ES" sz="2400" dirty="0">
              <a:solidFill>
                <a:schemeClr val="accent1">
                  <a:lumMod val="50000"/>
                </a:schemeClr>
              </a:solidFill>
              <a:latin typeface="Arial" panose="020B0604020202020204" pitchFamily="34" charset="0"/>
              <a:cs typeface="Arial" panose="020B0604020202020204" pitchFamily="34" charset="0"/>
            </a:endParaRPr>
          </a:p>
          <a:p>
            <a:r>
              <a:rPr lang="es-ES" sz="2400" b="1" dirty="0">
                <a:solidFill>
                  <a:schemeClr val="accent1">
                    <a:lumMod val="50000"/>
                  </a:schemeClr>
                </a:solidFill>
                <a:latin typeface="Arial" panose="020B0604020202020204" pitchFamily="34" charset="0"/>
                <a:cs typeface="Arial" panose="020B0604020202020204" pitchFamily="34" charset="0"/>
              </a:rPr>
              <a:t>- Debe contener mayúsculas, minúsculas</a:t>
            </a:r>
            <a:endParaRPr lang="es-ES" sz="2400" dirty="0">
              <a:solidFill>
                <a:schemeClr val="accent1">
                  <a:lumMod val="50000"/>
                </a:schemeClr>
              </a:solidFill>
              <a:latin typeface="Arial" panose="020B0604020202020204" pitchFamily="34" charset="0"/>
              <a:cs typeface="Arial" panose="020B0604020202020204" pitchFamily="34" charset="0"/>
            </a:endParaRPr>
          </a:p>
          <a:p>
            <a:r>
              <a:rPr lang="es-ES" sz="2400" b="1" dirty="0">
                <a:solidFill>
                  <a:schemeClr val="accent1">
                    <a:lumMod val="50000"/>
                  </a:schemeClr>
                </a:solidFill>
                <a:latin typeface="Arial" panose="020B0604020202020204" pitchFamily="34" charset="0"/>
                <a:cs typeface="Arial" panose="020B0604020202020204" pitchFamily="34" charset="0"/>
              </a:rPr>
              <a:t>   y caracteres especiales. </a:t>
            </a:r>
            <a:endParaRPr lang="es-ES" sz="2400" dirty="0">
              <a:solidFill>
                <a:schemeClr val="accent1">
                  <a:lumMod val="50000"/>
                </a:schemeClr>
              </a:solidFill>
              <a:latin typeface="Arial" panose="020B0604020202020204" pitchFamily="34" charset="0"/>
              <a:cs typeface="Arial" panose="020B0604020202020204" pitchFamily="34" charset="0"/>
            </a:endParaRPr>
          </a:p>
          <a:p>
            <a:r>
              <a:rPr lang="es-ES" sz="2400" b="1" dirty="0">
                <a:solidFill>
                  <a:schemeClr val="accent1">
                    <a:lumMod val="50000"/>
                  </a:schemeClr>
                </a:solidFill>
                <a:latin typeface="Arial" panose="020B0604020202020204" pitchFamily="34" charset="0"/>
                <a:cs typeface="Arial" panose="020B0604020202020204" pitchFamily="34" charset="0"/>
              </a:rPr>
              <a:t>- No debe tener nombre, apellido,</a:t>
            </a:r>
            <a:endParaRPr lang="es-ES" sz="2400" dirty="0">
              <a:solidFill>
                <a:schemeClr val="accent1">
                  <a:lumMod val="50000"/>
                </a:schemeClr>
              </a:solidFill>
              <a:latin typeface="Arial" panose="020B0604020202020204" pitchFamily="34" charset="0"/>
              <a:cs typeface="Arial" panose="020B0604020202020204" pitchFamily="34" charset="0"/>
            </a:endParaRPr>
          </a:p>
          <a:p>
            <a:r>
              <a:rPr lang="es-ES" sz="2400" b="1" dirty="0">
                <a:solidFill>
                  <a:schemeClr val="accent1">
                    <a:lumMod val="50000"/>
                  </a:schemeClr>
                </a:solidFill>
                <a:latin typeface="Arial" panose="020B0604020202020204" pitchFamily="34" charset="0"/>
                <a:cs typeface="Arial" panose="020B0604020202020204" pitchFamily="34" charset="0"/>
              </a:rPr>
              <a:t>  cédula, ni fecha de nacimiento del </a:t>
            </a:r>
            <a:endParaRPr lang="es-ES" sz="2400" dirty="0">
              <a:solidFill>
                <a:schemeClr val="accent1">
                  <a:lumMod val="50000"/>
                </a:schemeClr>
              </a:solidFill>
              <a:latin typeface="Arial" panose="020B0604020202020204" pitchFamily="34" charset="0"/>
              <a:cs typeface="Arial" panose="020B0604020202020204" pitchFamily="34" charset="0"/>
            </a:endParaRPr>
          </a:p>
          <a:p>
            <a:r>
              <a:rPr lang="es-ES" sz="2400" b="1" dirty="0">
                <a:solidFill>
                  <a:schemeClr val="accent1">
                    <a:lumMod val="50000"/>
                  </a:schemeClr>
                </a:solidFill>
                <a:latin typeface="Arial" panose="020B0604020202020204" pitchFamily="34" charset="0"/>
                <a:cs typeface="Arial" panose="020B0604020202020204" pitchFamily="34" charset="0"/>
              </a:rPr>
              <a:t>  colaborador o usuario. </a:t>
            </a:r>
            <a:endParaRPr lang="es-ES" sz="2400" dirty="0">
              <a:solidFill>
                <a:schemeClr val="accent1">
                  <a:lumMod val="50000"/>
                </a:schemeClr>
              </a:solidFill>
              <a:latin typeface="Arial" panose="020B0604020202020204" pitchFamily="34" charset="0"/>
              <a:cs typeface="Arial" panose="020B0604020202020204" pitchFamily="34" charset="0"/>
            </a:endParaRPr>
          </a:p>
          <a:p>
            <a:r>
              <a:rPr lang="es-ES" sz="2400" b="1" dirty="0">
                <a:solidFill>
                  <a:schemeClr val="accent1">
                    <a:lumMod val="50000"/>
                  </a:schemeClr>
                </a:solidFill>
                <a:latin typeface="Arial" panose="020B0604020202020204" pitchFamily="34" charset="0"/>
                <a:cs typeface="Arial" panose="020B0604020202020204" pitchFamily="34" charset="0"/>
              </a:rPr>
              <a:t>- No se permite repetir cualquiera de las</a:t>
            </a:r>
            <a:endParaRPr lang="es-ES" sz="2400" dirty="0">
              <a:solidFill>
                <a:schemeClr val="accent1">
                  <a:lumMod val="50000"/>
                </a:schemeClr>
              </a:solidFill>
              <a:latin typeface="Arial" panose="020B0604020202020204" pitchFamily="34" charset="0"/>
              <a:cs typeface="Arial" panose="020B0604020202020204" pitchFamily="34" charset="0"/>
            </a:endParaRPr>
          </a:p>
          <a:p>
            <a:r>
              <a:rPr lang="es-ES" sz="2400" b="1" dirty="0">
                <a:solidFill>
                  <a:schemeClr val="accent1">
                    <a:lumMod val="50000"/>
                  </a:schemeClr>
                </a:solidFill>
                <a:latin typeface="Arial" panose="020B0604020202020204" pitchFamily="34" charset="0"/>
                <a:cs typeface="Arial" panose="020B0604020202020204" pitchFamily="34" charset="0"/>
              </a:rPr>
              <a:t>  últimas 3 contraseñas. </a:t>
            </a:r>
            <a:endParaRPr lang="es-ES" sz="2400" dirty="0">
              <a:solidFill>
                <a:schemeClr val="accent1">
                  <a:lumMod val="50000"/>
                </a:schemeClr>
              </a:solidFill>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4"/>
          <a:stretch>
            <a:fillRect/>
          </a:stretch>
        </p:blipFill>
        <p:spPr>
          <a:xfrm>
            <a:off x="8207937" y="2408835"/>
            <a:ext cx="2661564" cy="2808342"/>
          </a:xfrm>
          <a:prstGeom prst="rect">
            <a:avLst/>
          </a:prstGeom>
        </p:spPr>
      </p:pic>
      <p:pic>
        <p:nvPicPr>
          <p:cNvPr id="4" name="Picture 3">
            <a:extLst>
              <a:ext uri="{FF2B5EF4-FFF2-40B4-BE49-F238E27FC236}">
                <a16:creationId xmlns:a16="http://schemas.microsoft.com/office/drawing/2014/main" id="{C775FF3E-15DC-F532-C20E-83C19A9299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4001" y="254001"/>
            <a:ext cx="636699" cy="636699"/>
          </a:xfrm>
          <a:prstGeom prst="rect">
            <a:avLst/>
          </a:prstGeom>
        </p:spPr>
      </p:pic>
    </p:spTree>
    <p:extLst>
      <p:ext uri="{BB962C8B-B14F-4D97-AF65-F5344CB8AC3E}">
        <p14:creationId xmlns:p14="http://schemas.microsoft.com/office/powerpoint/2010/main" val="2623402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0869501" y="5535501"/>
            <a:ext cx="636699" cy="636699"/>
          </a:xfrm>
          <a:prstGeom prst="rect">
            <a:avLst/>
          </a:prstGeom>
        </p:spPr>
      </p:pic>
      <p:sp>
        <p:nvSpPr>
          <p:cNvPr id="20" name="CuadroTexto 19"/>
          <p:cNvSpPr txBox="1"/>
          <p:nvPr/>
        </p:nvSpPr>
        <p:spPr>
          <a:xfrm>
            <a:off x="3501572" y="686059"/>
            <a:ext cx="3668594" cy="830997"/>
          </a:xfrm>
          <a:prstGeom prst="rect">
            <a:avLst/>
          </a:prstGeom>
          <a:noFill/>
        </p:spPr>
        <p:txBody>
          <a:bodyPr wrap="square" rtlCol="0">
            <a:spAutoFit/>
          </a:bodyPr>
          <a:lstStyle/>
          <a:p>
            <a:r>
              <a:rPr lang="es-ES" sz="4800" dirty="0">
                <a:solidFill>
                  <a:schemeClr val="accent1">
                    <a:lumMod val="50000"/>
                  </a:schemeClr>
                </a:solidFill>
                <a:latin typeface="Arial Black" panose="020B0A04020102020204" pitchFamily="34" charset="0"/>
              </a:rPr>
              <a:t>PHISHING</a:t>
            </a:r>
            <a:endParaRPr lang="es-VE" sz="4800" dirty="0">
              <a:solidFill>
                <a:schemeClr val="accent1">
                  <a:lumMod val="50000"/>
                </a:schemeClr>
              </a:solidFill>
              <a:latin typeface="Arial Black" panose="020B0A04020102020204" pitchFamily="34" charset="0"/>
            </a:endParaRPr>
          </a:p>
        </p:txBody>
      </p:sp>
      <p:sp>
        <p:nvSpPr>
          <p:cNvPr id="21" name="CuadroTexto 20"/>
          <p:cNvSpPr txBox="1"/>
          <p:nvPr/>
        </p:nvSpPr>
        <p:spPr>
          <a:xfrm>
            <a:off x="3814297" y="2179142"/>
            <a:ext cx="7010400" cy="2677656"/>
          </a:xfrm>
          <a:prstGeom prst="rect">
            <a:avLst/>
          </a:prstGeom>
          <a:noFill/>
        </p:spPr>
        <p:txBody>
          <a:bodyPr wrap="square" rtlCol="0">
            <a:spAutoFit/>
          </a:bodyPr>
          <a:lstStyle/>
          <a:p>
            <a:pPr algn="just"/>
            <a:r>
              <a:rPr lang="es-ES" sz="2400" b="1" dirty="0">
                <a:solidFill>
                  <a:schemeClr val="accent1">
                    <a:lumMod val="50000"/>
                  </a:schemeClr>
                </a:solidFill>
                <a:latin typeface="Arial" panose="020B0604020202020204" pitchFamily="34" charset="0"/>
                <a:cs typeface="Arial" panose="020B0604020202020204" pitchFamily="34" charset="0"/>
              </a:rPr>
              <a:t>EL PHISHING es una forma de ingeniería social en la cual un atacante intenta de forma fraudulenta adquirir información confidencial de una víctima, haciéndose pasar por un "tercero de confianza". Este tipo de ataques se han convertido en una de las amenazas externas que más acechan a las empresas. </a:t>
            </a:r>
            <a:endParaRPr lang="es-VE" sz="2400" b="1" dirty="0">
              <a:solidFill>
                <a:schemeClr val="accent1">
                  <a:lumMod val="50000"/>
                </a:schemeClr>
              </a:solidFill>
              <a:latin typeface="Arial" panose="020B0604020202020204" pitchFamily="34" charset="0"/>
              <a:cs typeface="Arial" panose="020B0604020202020204" pitchFamily="34" charset="0"/>
            </a:endParaRPr>
          </a:p>
        </p:txBody>
      </p:sp>
      <p:pic>
        <p:nvPicPr>
          <p:cNvPr id="19" name="Imagen 18" descr="C:\Users\arellanom\Downloads\image.jpg"/>
          <p:cNvPicPr/>
          <p:nvPr/>
        </p:nvPicPr>
        <p:blipFill rotWithShape="1">
          <a:blip r:embed="rId4">
            <a:extLst>
              <a:ext uri="{28A0092B-C50C-407E-A947-70E740481C1C}">
                <a14:useLocalDpi xmlns:a14="http://schemas.microsoft.com/office/drawing/2010/main" val="0"/>
              </a:ext>
            </a:extLst>
          </a:blip>
          <a:srcRect l="17845" r="21338"/>
          <a:stretch/>
        </p:blipFill>
        <p:spPr bwMode="auto">
          <a:xfrm>
            <a:off x="547806" y="2179142"/>
            <a:ext cx="3048000" cy="2855462"/>
          </a:xfrm>
          <a:prstGeom prst="rect">
            <a:avLst/>
          </a:prstGeom>
          <a:noFill/>
          <a:ln>
            <a:noFill/>
          </a:ln>
        </p:spPr>
      </p:pic>
      <p:pic>
        <p:nvPicPr>
          <p:cNvPr id="2" name="Picture 3">
            <a:extLst>
              <a:ext uri="{FF2B5EF4-FFF2-40B4-BE49-F238E27FC236}">
                <a16:creationId xmlns:a16="http://schemas.microsoft.com/office/drawing/2014/main" id="{C473E982-A5D7-637E-D689-070FD951B3E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4001" y="254001"/>
            <a:ext cx="636699" cy="636699"/>
          </a:xfrm>
          <a:prstGeom prst="rect">
            <a:avLst/>
          </a:prstGeom>
        </p:spPr>
      </p:pic>
    </p:spTree>
    <p:extLst>
      <p:ext uri="{BB962C8B-B14F-4D97-AF65-F5344CB8AC3E}">
        <p14:creationId xmlns:p14="http://schemas.microsoft.com/office/powerpoint/2010/main" val="1278065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0869501" y="5535501"/>
            <a:ext cx="636699" cy="636699"/>
          </a:xfrm>
          <a:prstGeom prst="rect">
            <a:avLst/>
          </a:prstGeom>
        </p:spPr>
      </p:pic>
      <p:sp>
        <p:nvSpPr>
          <p:cNvPr id="20" name="CuadroTexto 19"/>
          <p:cNvSpPr txBox="1"/>
          <p:nvPr/>
        </p:nvSpPr>
        <p:spPr>
          <a:xfrm>
            <a:off x="914401" y="460207"/>
            <a:ext cx="8889999" cy="1569660"/>
          </a:xfrm>
          <a:prstGeom prst="rect">
            <a:avLst/>
          </a:prstGeom>
          <a:noFill/>
        </p:spPr>
        <p:txBody>
          <a:bodyPr wrap="square" rtlCol="0">
            <a:spAutoFit/>
          </a:bodyPr>
          <a:lstStyle/>
          <a:p>
            <a:pPr algn="ctr"/>
            <a:r>
              <a:rPr lang="es-ES" sz="4800" dirty="0">
                <a:solidFill>
                  <a:schemeClr val="accent1">
                    <a:lumMod val="50000"/>
                  </a:schemeClr>
                </a:solidFill>
                <a:latin typeface="Arial Black" panose="020B0A04020102020204" pitchFamily="34" charset="0"/>
              </a:rPr>
              <a:t>¿CÓMO IDENTIFICAR EL PHISHING?</a:t>
            </a:r>
            <a:endParaRPr lang="es-VE" sz="4800" dirty="0">
              <a:solidFill>
                <a:schemeClr val="accent1">
                  <a:lumMod val="50000"/>
                </a:schemeClr>
              </a:solidFill>
              <a:latin typeface="Arial Black" panose="020B0A04020102020204" pitchFamily="34" charset="0"/>
            </a:endParaRPr>
          </a:p>
        </p:txBody>
      </p:sp>
      <p:sp>
        <p:nvSpPr>
          <p:cNvPr id="21" name="CuadroTexto 20"/>
          <p:cNvSpPr txBox="1"/>
          <p:nvPr/>
        </p:nvSpPr>
        <p:spPr>
          <a:xfrm>
            <a:off x="3227300" y="2362201"/>
            <a:ext cx="7010400" cy="1887376"/>
          </a:xfrm>
          <a:prstGeom prst="rect">
            <a:avLst/>
          </a:prstGeom>
          <a:noFill/>
        </p:spPr>
        <p:txBody>
          <a:bodyPr wrap="square" rtlCol="0">
            <a:spAutoFit/>
          </a:bodyPr>
          <a:lstStyle/>
          <a:p>
            <a:pPr algn="just"/>
            <a:r>
              <a:rPr lang="es-ES" sz="2333" b="1" dirty="0">
                <a:solidFill>
                  <a:schemeClr val="accent1">
                    <a:lumMod val="50000"/>
                  </a:schemeClr>
                </a:solidFill>
                <a:latin typeface="Arial" panose="020B0604020202020204" pitchFamily="34" charset="0"/>
                <a:cs typeface="Arial" panose="020B0604020202020204" pitchFamily="34" charset="0"/>
              </a:rPr>
              <a:t>APRENDE a identificar correctamente los correos electrónicos sospechosos de ser phishing, en general mensajes que solicitan información confidencial (contraseñas, datos bancarios, número de teléfono móvil,...). </a:t>
            </a:r>
            <a:endParaRPr lang="es-VE" sz="2333" dirty="0">
              <a:solidFill>
                <a:schemeClr val="accent1">
                  <a:lumMod val="50000"/>
                </a:schemeClr>
              </a:solidFill>
              <a:latin typeface="Arial" panose="020B0604020202020204" pitchFamily="34" charset="0"/>
              <a:cs typeface="Arial" panose="020B0604020202020204" pitchFamily="34" charset="0"/>
            </a:endParaRPr>
          </a:p>
        </p:txBody>
      </p:sp>
      <p:grpSp>
        <p:nvGrpSpPr>
          <p:cNvPr id="13" name="object 49"/>
          <p:cNvGrpSpPr/>
          <p:nvPr/>
        </p:nvGrpSpPr>
        <p:grpSpPr>
          <a:xfrm>
            <a:off x="1066801" y="2717484"/>
            <a:ext cx="1809059" cy="1197647"/>
            <a:chOff x="7690797" y="1884071"/>
            <a:chExt cx="648335" cy="384810"/>
          </a:xfrm>
        </p:grpSpPr>
        <p:sp>
          <p:nvSpPr>
            <p:cNvPr id="14" name="object 50"/>
            <p:cNvSpPr/>
            <p:nvPr/>
          </p:nvSpPr>
          <p:spPr>
            <a:xfrm>
              <a:off x="7690789" y="1884082"/>
              <a:ext cx="648335" cy="384810"/>
            </a:xfrm>
            <a:custGeom>
              <a:avLst/>
              <a:gdLst/>
              <a:ahLst/>
              <a:cxnLst/>
              <a:rect l="l" t="t" r="r" b="b"/>
              <a:pathLst>
                <a:path w="648334" h="384810">
                  <a:moveTo>
                    <a:pt x="635101" y="9258"/>
                  </a:moveTo>
                  <a:lnTo>
                    <a:pt x="629805" y="5384"/>
                  </a:lnTo>
                  <a:lnTo>
                    <a:pt x="623849" y="2463"/>
                  </a:lnTo>
                  <a:lnTo>
                    <a:pt x="617372" y="635"/>
                  </a:lnTo>
                  <a:lnTo>
                    <a:pt x="610476" y="0"/>
                  </a:lnTo>
                  <a:lnTo>
                    <a:pt x="37528" y="0"/>
                  </a:lnTo>
                  <a:lnTo>
                    <a:pt x="30619" y="635"/>
                  </a:lnTo>
                  <a:lnTo>
                    <a:pt x="24142" y="2463"/>
                  </a:lnTo>
                  <a:lnTo>
                    <a:pt x="18199" y="5384"/>
                  </a:lnTo>
                  <a:lnTo>
                    <a:pt x="12890" y="9258"/>
                  </a:lnTo>
                  <a:lnTo>
                    <a:pt x="324002" y="205498"/>
                  </a:lnTo>
                  <a:lnTo>
                    <a:pt x="635101" y="9258"/>
                  </a:lnTo>
                  <a:close/>
                </a:path>
                <a:path w="648334" h="384810">
                  <a:moveTo>
                    <a:pt x="648004" y="33032"/>
                  </a:moveTo>
                  <a:lnTo>
                    <a:pt x="647166" y="28752"/>
                  </a:lnTo>
                  <a:lnTo>
                    <a:pt x="645731" y="24765"/>
                  </a:lnTo>
                  <a:lnTo>
                    <a:pt x="324002" y="227317"/>
                  </a:lnTo>
                  <a:lnTo>
                    <a:pt x="2273" y="24765"/>
                  </a:lnTo>
                  <a:lnTo>
                    <a:pt x="825" y="28752"/>
                  </a:lnTo>
                  <a:lnTo>
                    <a:pt x="0" y="33032"/>
                  </a:lnTo>
                  <a:lnTo>
                    <a:pt x="0" y="347268"/>
                  </a:lnTo>
                  <a:lnTo>
                    <a:pt x="2946" y="361886"/>
                  </a:lnTo>
                  <a:lnTo>
                    <a:pt x="10998" y="373811"/>
                  </a:lnTo>
                  <a:lnTo>
                    <a:pt x="22923" y="381850"/>
                  </a:lnTo>
                  <a:lnTo>
                    <a:pt x="37528" y="384797"/>
                  </a:lnTo>
                  <a:lnTo>
                    <a:pt x="610476" y="384797"/>
                  </a:lnTo>
                  <a:lnTo>
                    <a:pt x="625081" y="381850"/>
                  </a:lnTo>
                  <a:lnTo>
                    <a:pt x="637006" y="373811"/>
                  </a:lnTo>
                  <a:lnTo>
                    <a:pt x="645058" y="361886"/>
                  </a:lnTo>
                  <a:lnTo>
                    <a:pt x="648004" y="347268"/>
                  </a:lnTo>
                  <a:lnTo>
                    <a:pt x="648004" y="33032"/>
                  </a:lnTo>
                  <a:close/>
                </a:path>
              </a:pathLst>
            </a:custGeom>
            <a:solidFill>
              <a:srgbClr val="5C6F7C"/>
            </a:solidFill>
          </p:spPr>
          <p:txBody>
            <a:bodyPr wrap="square" lIns="0" tIns="0" rIns="0" bIns="0" rtlCol="0"/>
            <a:lstStyle/>
            <a:p>
              <a:endParaRPr sz="1200"/>
            </a:p>
          </p:txBody>
        </p:sp>
        <p:sp>
          <p:nvSpPr>
            <p:cNvPr id="15" name="object 51"/>
            <p:cNvSpPr/>
            <p:nvPr/>
          </p:nvSpPr>
          <p:spPr>
            <a:xfrm>
              <a:off x="7865296" y="1916456"/>
              <a:ext cx="300990" cy="318770"/>
            </a:xfrm>
            <a:custGeom>
              <a:avLst/>
              <a:gdLst/>
              <a:ahLst/>
              <a:cxnLst/>
              <a:rect l="l" t="t" r="r" b="b"/>
              <a:pathLst>
                <a:path w="300990" h="318769">
                  <a:moveTo>
                    <a:pt x="166725" y="0"/>
                  </a:moveTo>
                  <a:lnTo>
                    <a:pt x="121373" y="6042"/>
                  </a:lnTo>
                  <a:lnTo>
                    <a:pt x="81257" y="23228"/>
                  </a:lnTo>
                  <a:lnTo>
                    <a:pt x="47720" y="50150"/>
                  </a:lnTo>
                  <a:lnTo>
                    <a:pt x="22103" y="85398"/>
                  </a:lnTo>
                  <a:lnTo>
                    <a:pt x="5749" y="127562"/>
                  </a:lnTo>
                  <a:lnTo>
                    <a:pt x="0" y="175234"/>
                  </a:lnTo>
                  <a:lnTo>
                    <a:pt x="6723" y="221930"/>
                  </a:lnTo>
                  <a:lnTo>
                    <a:pt x="25732" y="261379"/>
                  </a:lnTo>
                  <a:lnTo>
                    <a:pt x="55278" y="291782"/>
                  </a:lnTo>
                  <a:lnTo>
                    <a:pt x="93616" y="311342"/>
                  </a:lnTo>
                  <a:lnTo>
                    <a:pt x="139001" y="318261"/>
                  </a:lnTo>
                  <a:lnTo>
                    <a:pt x="161896" y="317183"/>
                  </a:lnTo>
                  <a:lnTo>
                    <a:pt x="182689" y="313861"/>
                  </a:lnTo>
                  <a:lnTo>
                    <a:pt x="201948" y="308167"/>
                  </a:lnTo>
                  <a:lnTo>
                    <a:pt x="220243" y="299973"/>
                  </a:lnTo>
                  <a:lnTo>
                    <a:pt x="222948" y="298538"/>
                  </a:lnTo>
                  <a:lnTo>
                    <a:pt x="219704" y="289826"/>
                  </a:lnTo>
                  <a:lnTo>
                    <a:pt x="143916" y="289826"/>
                  </a:lnTo>
                  <a:lnTo>
                    <a:pt x="98378" y="281364"/>
                  </a:lnTo>
                  <a:lnTo>
                    <a:pt x="63190" y="257487"/>
                  </a:lnTo>
                  <a:lnTo>
                    <a:pt x="40501" y="220459"/>
                  </a:lnTo>
                  <a:lnTo>
                    <a:pt x="32461" y="172542"/>
                  </a:lnTo>
                  <a:lnTo>
                    <a:pt x="38783" y="125197"/>
                  </a:lnTo>
                  <a:lnTo>
                    <a:pt x="56655" y="85205"/>
                  </a:lnTo>
                  <a:lnTo>
                    <a:pt x="84436" y="54386"/>
                  </a:lnTo>
                  <a:lnTo>
                    <a:pt x="120484" y="34559"/>
                  </a:lnTo>
                  <a:lnTo>
                    <a:pt x="163156" y="27546"/>
                  </a:lnTo>
                  <a:lnTo>
                    <a:pt x="251128" y="27546"/>
                  </a:lnTo>
                  <a:lnTo>
                    <a:pt x="247771" y="24212"/>
                  </a:lnTo>
                  <a:lnTo>
                    <a:pt x="210847" y="6300"/>
                  </a:lnTo>
                  <a:lnTo>
                    <a:pt x="166725" y="0"/>
                  </a:lnTo>
                  <a:close/>
                </a:path>
                <a:path w="300990" h="318769">
                  <a:moveTo>
                    <a:pt x="213296" y="272618"/>
                  </a:moveTo>
                  <a:lnTo>
                    <a:pt x="162398" y="288849"/>
                  </a:lnTo>
                  <a:lnTo>
                    <a:pt x="143916" y="289826"/>
                  </a:lnTo>
                  <a:lnTo>
                    <a:pt x="219704" y="289826"/>
                  </a:lnTo>
                  <a:lnTo>
                    <a:pt x="213296" y="272618"/>
                  </a:lnTo>
                  <a:close/>
                </a:path>
                <a:path w="300990" h="318769">
                  <a:moveTo>
                    <a:pt x="177025" y="73342"/>
                  </a:moveTo>
                  <a:lnTo>
                    <a:pt x="134439" y="81961"/>
                  </a:lnTo>
                  <a:lnTo>
                    <a:pt x="99629" y="105449"/>
                  </a:lnTo>
                  <a:lnTo>
                    <a:pt x="76143" y="140256"/>
                  </a:lnTo>
                  <a:lnTo>
                    <a:pt x="67525" y="182829"/>
                  </a:lnTo>
                  <a:lnTo>
                    <a:pt x="72000" y="208756"/>
                  </a:lnTo>
                  <a:lnTo>
                    <a:pt x="83773" y="227485"/>
                  </a:lnTo>
                  <a:lnTo>
                    <a:pt x="100374" y="238846"/>
                  </a:lnTo>
                  <a:lnTo>
                    <a:pt x="119329" y="242671"/>
                  </a:lnTo>
                  <a:lnTo>
                    <a:pt x="137513" y="240571"/>
                  </a:lnTo>
                  <a:lnTo>
                    <a:pt x="153776" y="234235"/>
                  </a:lnTo>
                  <a:lnTo>
                    <a:pt x="168208" y="223608"/>
                  </a:lnTo>
                  <a:lnTo>
                    <a:pt x="178423" y="211556"/>
                  </a:lnTo>
                  <a:lnTo>
                    <a:pt x="130060" y="211556"/>
                  </a:lnTo>
                  <a:lnTo>
                    <a:pt x="116080" y="208079"/>
                  </a:lnTo>
                  <a:lnTo>
                    <a:pt x="108232" y="199742"/>
                  </a:lnTo>
                  <a:lnTo>
                    <a:pt x="104789" y="189686"/>
                  </a:lnTo>
                  <a:lnTo>
                    <a:pt x="104025" y="181051"/>
                  </a:lnTo>
                  <a:lnTo>
                    <a:pt x="109436" y="151399"/>
                  </a:lnTo>
                  <a:lnTo>
                    <a:pt x="124090" y="126879"/>
                  </a:lnTo>
                  <a:lnTo>
                    <a:pt x="145618" y="110188"/>
                  </a:lnTo>
                  <a:lnTo>
                    <a:pt x="171653" y="104025"/>
                  </a:lnTo>
                  <a:lnTo>
                    <a:pt x="225078" y="104025"/>
                  </a:lnTo>
                  <a:lnTo>
                    <a:pt x="228803" y="84200"/>
                  </a:lnTo>
                  <a:lnTo>
                    <a:pt x="226339" y="83057"/>
                  </a:lnTo>
                  <a:lnTo>
                    <a:pt x="215519" y="78936"/>
                  </a:lnTo>
                  <a:lnTo>
                    <a:pt x="203406" y="75885"/>
                  </a:lnTo>
                  <a:lnTo>
                    <a:pt x="190431" y="73992"/>
                  </a:lnTo>
                  <a:lnTo>
                    <a:pt x="177025" y="73342"/>
                  </a:lnTo>
                  <a:close/>
                </a:path>
                <a:path w="300990" h="318769">
                  <a:moveTo>
                    <a:pt x="213928" y="208635"/>
                  </a:moveTo>
                  <a:lnTo>
                    <a:pt x="180898" y="208635"/>
                  </a:lnTo>
                  <a:lnTo>
                    <a:pt x="181851" y="218135"/>
                  </a:lnTo>
                  <a:lnTo>
                    <a:pt x="217271" y="242671"/>
                  </a:lnTo>
                  <a:lnTo>
                    <a:pt x="247680" y="235642"/>
                  </a:lnTo>
                  <a:lnTo>
                    <a:pt x="274313" y="214766"/>
                  </a:lnTo>
                  <a:lnTo>
                    <a:pt x="274848" y="213791"/>
                  </a:lnTo>
                  <a:lnTo>
                    <a:pt x="223189" y="213791"/>
                  </a:lnTo>
                  <a:lnTo>
                    <a:pt x="219417" y="213677"/>
                  </a:lnTo>
                  <a:lnTo>
                    <a:pt x="216598" y="212369"/>
                  </a:lnTo>
                  <a:lnTo>
                    <a:pt x="214553" y="209829"/>
                  </a:lnTo>
                  <a:lnTo>
                    <a:pt x="213928" y="208635"/>
                  </a:lnTo>
                  <a:close/>
                </a:path>
                <a:path w="300990" h="318769">
                  <a:moveTo>
                    <a:pt x="251128" y="27546"/>
                  </a:moveTo>
                  <a:lnTo>
                    <a:pt x="163156" y="27546"/>
                  </a:lnTo>
                  <a:lnTo>
                    <a:pt x="206782" y="35045"/>
                  </a:lnTo>
                  <a:lnTo>
                    <a:pt x="239756" y="56532"/>
                  </a:lnTo>
                  <a:lnTo>
                    <a:pt x="260615" y="90495"/>
                  </a:lnTo>
                  <a:lnTo>
                    <a:pt x="267893" y="135420"/>
                  </a:lnTo>
                  <a:lnTo>
                    <a:pt x="263962" y="168084"/>
                  </a:lnTo>
                  <a:lnTo>
                    <a:pt x="253685" y="192755"/>
                  </a:lnTo>
                  <a:lnTo>
                    <a:pt x="239336" y="208352"/>
                  </a:lnTo>
                  <a:lnTo>
                    <a:pt x="223189" y="213791"/>
                  </a:lnTo>
                  <a:lnTo>
                    <a:pt x="274848" y="213791"/>
                  </a:lnTo>
                  <a:lnTo>
                    <a:pt x="293202" y="180360"/>
                  </a:lnTo>
                  <a:lnTo>
                    <a:pt x="300380" y="132740"/>
                  </a:lnTo>
                  <a:lnTo>
                    <a:pt x="294035" y="88918"/>
                  </a:lnTo>
                  <a:lnTo>
                    <a:pt x="276000" y="52246"/>
                  </a:lnTo>
                  <a:lnTo>
                    <a:pt x="251128" y="27546"/>
                  </a:lnTo>
                  <a:close/>
                </a:path>
                <a:path w="300990" h="318769">
                  <a:moveTo>
                    <a:pt x="225078" y="104025"/>
                  </a:moveTo>
                  <a:lnTo>
                    <a:pt x="178079" y="104025"/>
                  </a:lnTo>
                  <a:lnTo>
                    <a:pt x="184238" y="104749"/>
                  </a:lnTo>
                  <a:lnTo>
                    <a:pt x="190004" y="106184"/>
                  </a:lnTo>
                  <a:lnTo>
                    <a:pt x="181190" y="153606"/>
                  </a:lnTo>
                  <a:lnTo>
                    <a:pt x="162574" y="192839"/>
                  </a:lnTo>
                  <a:lnTo>
                    <a:pt x="130060" y="211556"/>
                  </a:lnTo>
                  <a:lnTo>
                    <a:pt x="178423" y="211556"/>
                  </a:lnTo>
                  <a:lnTo>
                    <a:pt x="180898" y="208635"/>
                  </a:lnTo>
                  <a:lnTo>
                    <a:pt x="213928" y="208635"/>
                  </a:lnTo>
                  <a:lnTo>
                    <a:pt x="212087" y="205122"/>
                  </a:lnTo>
                  <a:lnTo>
                    <a:pt x="210523" y="197129"/>
                  </a:lnTo>
                  <a:lnTo>
                    <a:pt x="210608" y="184983"/>
                  </a:lnTo>
                  <a:lnTo>
                    <a:pt x="213093" y="167817"/>
                  </a:lnTo>
                  <a:lnTo>
                    <a:pt x="225078" y="104025"/>
                  </a:lnTo>
                  <a:close/>
                </a:path>
              </a:pathLst>
            </a:custGeom>
            <a:solidFill>
              <a:srgbClr val="FFFFFF"/>
            </a:solidFill>
          </p:spPr>
          <p:txBody>
            <a:bodyPr wrap="square" lIns="0" tIns="0" rIns="0" bIns="0" rtlCol="0"/>
            <a:lstStyle/>
            <a:p>
              <a:endParaRPr sz="1200"/>
            </a:p>
          </p:txBody>
        </p:sp>
      </p:grpSp>
      <p:sp>
        <p:nvSpPr>
          <p:cNvPr id="16" name="CuadroTexto 15"/>
          <p:cNvSpPr txBox="1"/>
          <p:nvPr/>
        </p:nvSpPr>
        <p:spPr>
          <a:xfrm>
            <a:off x="1066778" y="4582554"/>
            <a:ext cx="7010400" cy="1528367"/>
          </a:xfrm>
          <a:prstGeom prst="rect">
            <a:avLst/>
          </a:prstGeom>
          <a:noFill/>
        </p:spPr>
        <p:txBody>
          <a:bodyPr wrap="square" rtlCol="0">
            <a:spAutoFit/>
          </a:bodyPr>
          <a:lstStyle/>
          <a:p>
            <a:pPr algn="just"/>
            <a:r>
              <a:rPr lang="es-ES" sz="2333" b="1" dirty="0">
                <a:solidFill>
                  <a:schemeClr val="accent1">
                    <a:lumMod val="50000"/>
                  </a:schemeClr>
                </a:solidFill>
                <a:latin typeface="Arial" panose="020B0604020202020204" pitchFamily="34" charset="0"/>
                <a:cs typeface="Arial" panose="020B0604020202020204" pitchFamily="34" charset="0"/>
              </a:rPr>
              <a:t>LA INGENIERÍA SOCIAL tiene como objetivo a los empleados de nuestra organización y permite obtener información confidencial de las víctimas y su organización. </a:t>
            </a:r>
            <a:endParaRPr lang="es-VE" sz="2333" dirty="0">
              <a:solidFill>
                <a:schemeClr val="accent1">
                  <a:lumMod val="50000"/>
                </a:schemeClr>
              </a:solidFill>
              <a:latin typeface="Arial" panose="020B0604020202020204" pitchFamily="34" charset="0"/>
              <a:cs typeface="Arial" panose="020B0604020202020204" pitchFamily="34" charset="0"/>
            </a:endParaRPr>
          </a:p>
        </p:txBody>
      </p:sp>
      <p:grpSp>
        <p:nvGrpSpPr>
          <p:cNvPr id="17" name="object 49"/>
          <p:cNvGrpSpPr/>
          <p:nvPr/>
        </p:nvGrpSpPr>
        <p:grpSpPr>
          <a:xfrm>
            <a:off x="8454191" y="4582554"/>
            <a:ext cx="1524257" cy="1539717"/>
            <a:chOff x="7768312" y="1871982"/>
            <a:chExt cx="540385" cy="634365"/>
          </a:xfrm>
        </p:grpSpPr>
        <p:sp>
          <p:nvSpPr>
            <p:cNvPr id="18" name="object 50"/>
            <p:cNvSpPr/>
            <p:nvPr/>
          </p:nvSpPr>
          <p:spPr>
            <a:xfrm>
              <a:off x="7768310" y="1871992"/>
              <a:ext cx="540385" cy="526415"/>
            </a:xfrm>
            <a:custGeom>
              <a:avLst/>
              <a:gdLst/>
              <a:ahLst/>
              <a:cxnLst/>
              <a:rect l="l" t="t" r="r" b="b"/>
              <a:pathLst>
                <a:path w="540384" h="526414">
                  <a:moveTo>
                    <a:pt x="96126" y="305663"/>
                  </a:moveTo>
                  <a:lnTo>
                    <a:pt x="90754" y="310997"/>
                  </a:lnTo>
                  <a:lnTo>
                    <a:pt x="96126" y="305663"/>
                  </a:lnTo>
                  <a:close/>
                </a:path>
                <a:path w="540384" h="526414">
                  <a:moveTo>
                    <a:pt x="107111" y="295135"/>
                  </a:moveTo>
                  <a:lnTo>
                    <a:pt x="101765" y="300266"/>
                  </a:lnTo>
                  <a:lnTo>
                    <a:pt x="107111" y="295135"/>
                  </a:lnTo>
                  <a:close/>
                </a:path>
                <a:path w="540384" h="526414">
                  <a:moveTo>
                    <a:pt x="112623" y="290029"/>
                  </a:moveTo>
                  <a:lnTo>
                    <a:pt x="109867" y="292582"/>
                  </a:lnTo>
                  <a:lnTo>
                    <a:pt x="112623" y="290029"/>
                  </a:lnTo>
                  <a:close/>
                </a:path>
                <a:path w="540384" h="526414">
                  <a:moveTo>
                    <a:pt x="245338" y="161937"/>
                  </a:moveTo>
                  <a:lnTo>
                    <a:pt x="198767" y="139560"/>
                  </a:lnTo>
                  <a:lnTo>
                    <a:pt x="154038" y="122478"/>
                  </a:lnTo>
                  <a:lnTo>
                    <a:pt x="112445" y="111582"/>
                  </a:lnTo>
                  <a:lnTo>
                    <a:pt x="75298" y="107746"/>
                  </a:lnTo>
                  <a:lnTo>
                    <a:pt x="54876" y="109347"/>
                  </a:lnTo>
                  <a:lnTo>
                    <a:pt x="37045" y="114287"/>
                  </a:lnTo>
                  <a:lnTo>
                    <a:pt x="22123" y="122770"/>
                  </a:lnTo>
                  <a:lnTo>
                    <a:pt x="10439" y="135039"/>
                  </a:lnTo>
                  <a:lnTo>
                    <a:pt x="0" y="168414"/>
                  </a:lnTo>
                  <a:lnTo>
                    <a:pt x="8077" y="208254"/>
                  </a:lnTo>
                  <a:lnTo>
                    <a:pt x="31864" y="252526"/>
                  </a:lnTo>
                  <a:lnTo>
                    <a:pt x="68580" y="299161"/>
                  </a:lnTo>
                  <a:lnTo>
                    <a:pt x="85318" y="282638"/>
                  </a:lnTo>
                  <a:lnTo>
                    <a:pt x="102984" y="266306"/>
                  </a:lnTo>
                  <a:lnTo>
                    <a:pt x="73990" y="229920"/>
                  </a:lnTo>
                  <a:lnTo>
                    <a:pt x="55803" y="199517"/>
                  </a:lnTo>
                  <a:lnTo>
                    <a:pt x="47866" y="176568"/>
                  </a:lnTo>
                  <a:lnTo>
                    <a:pt x="49618" y="162496"/>
                  </a:lnTo>
                  <a:lnTo>
                    <a:pt x="53086" y="159321"/>
                  </a:lnTo>
                  <a:lnTo>
                    <a:pt x="58420" y="156972"/>
                  </a:lnTo>
                  <a:lnTo>
                    <a:pt x="65582" y="155511"/>
                  </a:lnTo>
                  <a:lnTo>
                    <a:pt x="74472" y="155016"/>
                  </a:lnTo>
                  <a:lnTo>
                    <a:pt x="97002" y="157086"/>
                  </a:lnTo>
                  <a:lnTo>
                    <a:pt x="125577" y="163601"/>
                  </a:lnTo>
                  <a:lnTo>
                    <a:pt x="159639" y="175031"/>
                  </a:lnTo>
                  <a:lnTo>
                    <a:pt x="198653" y="191833"/>
                  </a:lnTo>
                  <a:lnTo>
                    <a:pt x="222059" y="176364"/>
                  </a:lnTo>
                  <a:lnTo>
                    <a:pt x="245338" y="161937"/>
                  </a:lnTo>
                  <a:close/>
                </a:path>
                <a:path w="540384" h="526414">
                  <a:moveTo>
                    <a:pt x="336207" y="141655"/>
                  </a:moveTo>
                  <a:lnTo>
                    <a:pt x="330593" y="144132"/>
                  </a:lnTo>
                  <a:lnTo>
                    <a:pt x="323481" y="147485"/>
                  </a:lnTo>
                  <a:lnTo>
                    <a:pt x="330708" y="144106"/>
                  </a:lnTo>
                  <a:lnTo>
                    <a:pt x="336207" y="141655"/>
                  </a:lnTo>
                  <a:close/>
                </a:path>
                <a:path w="540384" h="526414">
                  <a:moveTo>
                    <a:pt x="337781" y="140970"/>
                  </a:moveTo>
                  <a:lnTo>
                    <a:pt x="336207" y="141655"/>
                  </a:lnTo>
                  <a:lnTo>
                    <a:pt x="337781" y="140970"/>
                  </a:lnTo>
                  <a:close/>
                </a:path>
                <a:path w="540384" h="526414">
                  <a:moveTo>
                    <a:pt x="360146" y="131699"/>
                  </a:moveTo>
                  <a:lnTo>
                    <a:pt x="354101" y="134099"/>
                  </a:lnTo>
                  <a:lnTo>
                    <a:pt x="347992" y="136639"/>
                  </a:lnTo>
                  <a:lnTo>
                    <a:pt x="354101" y="134112"/>
                  </a:lnTo>
                  <a:lnTo>
                    <a:pt x="360146" y="131699"/>
                  </a:lnTo>
                  <a:close/>
                </a:path>
                <a:path w="540384" h="526414">
                  <a:moveTo>
                    <a:pt x="361149" y="105664"/>
                  </a:moveTo>
                  <a:lnTo>
                    <a:pt x="344144" y="62598"/>
                  </a:lnTo>
                  <a:lnTo>
                    <a:pt x="323253" y="29222"/>
                  </a:lnTo>
                  <a:lnTo>
                    <a:pt x="298513" y="7658"/>
                  </a:lnTo>
                  <a:lnTo>
                    <a:pt x="269976" y="0"/>
                  </a:lnTo>
                  <a:lnTo>
                    <a:pt x="241414" y="7658"/>
                  </a:lnTo>
                  <a:lnTo>
                    <a:pt x="216662" y="29248"/>
                  </a:lnTo>
                  <a:lnTo>
                    <a:pt x="195757" y="62661"/>
                  </a:lnTo>
                  <a:lnTo>
                    <a:pt x="178752" y="105765"/>
                  </a:lnTo>
                  <a:lnTo>
                    <a:pt x="190131" y="110109"/>
                  </a:lnTo>
                  <a:lnTo>
                    <a:pt x="212217" y="119341"/>
                  </a:lnTo>
                  <a:lnTo>
                    <a:pt x="222846" y="124155"/>
                  </a:lnTo>
                  <a:lnTo>
                    <a:pt x="234861" y="91135"/>
                  </a:lnTo>
                  <a:lnTo>
                    <a:pt x="247345" y="67246"/>
                  </a:lnTo>
                  <a:lnTo>
                    <a:pt x="259359" y="52730"/>
                  </a:lnTo>
                  <a:lnTo>
                    <a:pt x="269963" y="47840"/>
                  </a:lnTo>
                  <a:lnTo>
                    <a:pt x="280555" y="52717"/>
                  </a:lnTo>
                  <a:lnTo>
                    <a:pt x="292557" y="67195"/>
                  </a:lnTo>
                  <a:lnTo>
                    <a:pt x="305028" y="91020"/>
                  </a:lnTo>
                  <a:lnTo>
                    <a:pt x="317030" y="123977"/>
                  </a:lnTo>
                  <a:lnTo>
                    <a:pt x="339382" y="114160"/>
                  </a:lnTo>
                  <a:lnTo>
                    <a:pt x="361149" y="105664"/>
                  </a:lnTo>
                  <a:close/>
                </a:path>
                <a:path w="540384" h="526414">
                  <a:moveTo>
                    <a:pt x="539953" y="168427"/>
                  </a:moveTo>
                  <a:lnTo>
                    <a:pt x="517804" y="122770"/>
                  </a:lnTo>
                  <a:lnTo>
                    <a:pt x="464553" y="107734"/>
                  </a:lnTo>
                  <a:lnTo>
                    <a:pt x="422135" y="112610"/>
                  </a:lnTo>
                  <a:lnTo>
                    <a:pt x="374218" y="126415"/>
                  </a:lnTo>
                  <a:lnTo>
                    <a:pt x="322719" y="147853"/>
                  </a:lnTo>
                  <a:lnTo>
                    <a:pt x="269544" y="175653"/>
                  </a:lnTo>
                  <a:lnTo>
                    <a:pt x="216573" y="208559"/>
                  </a:lnTo>
                  <a:lnTo>
                    <a:pt x="210959" y="206133"/>
                  </a:lnTo>
                  <a:lnTo>
                    <a:pt x="204787" y="204787"/>
                  </a:lnTo>
                  <a:lnTo>
                    <a:pt x="198310" y="204787"/>
                  </a:lnTo>
                  <a:lnTo>
                    <a:pt x="180327" y="208419"/>
                  </a:lnTo>
                  <a:lnTo>
                    <a:pt x="165646" y="218325"/>
                  </a:lnTo>
                  <a:lnTo>
                    <a:pt x="155740" y="233006"/>
                  </a:lnTo>
                  <a:lnTo>
                    <a:pt x="152107" y="250990"/>
                  </a:lnTo>
                  <a:lnTo>
                    <a:pt x="152361" y="255841"/>
                  </a:lnTo>
                  <a:lnTo>
                    <a:pt x="109308" y="293141"/>
                  </a:lnTo>
                  <a:lnTo>
                    <a:pt x="71348" y="331406"/>
                  </a:lnTo>
                  <a:lnTo>
                    <a:pt x="39979" y="369531"/>
                  </a:lnTo>
                  <a:lnTo>
                    <a:pt x="16713" y="406425"/>
                  </a:lnTo>
                  <a:lnTo>
                    <a:pt x="457" y="472109"/>
                  </a:lnTo>
                  <a:lnTo>
                    <a:pt x="10452" y="498703"/>
                  </a:lnTo>
                  <a:lnTo>
                    <a:pt x="22148" y="510959"/>
                  </a:lnTo>
                  <a:lnTo>
                    <a:pt x="37071" y="519455"/>
                  </a:lnTo>
                  <a:lnTo>
                    <a:pt x="54902" y="524383"/>
                  </a:lnTo>
                  <a:lnTo>
                    <a:pt x="75311" y="525983"/>
                  </a:lnTo>
                  <a:lnTo>
                    <a:pt x="112445" y="522160"/>
                  </a:lnTo>
                  <a:lnTo>
                    <a:pt x="154038" y="511263"/>
                  </a:lnTo>
                  <a:lnTo>
                    <a:pt x="198310" y="494385"/>
                  </a:lnTo>
                  <a:lnTo>
                    <a:pt x="198551" y="494284"/>
                  </a:lnTo>
                  <a:lnTo>
                    <a:pt x="198780" y="494195"/>
                  </a:lnTo>
                  <a:lnTo>
                    <a:pt x="198945" y="494118"/>
                  </a:lnTo>
                  <a:lnTo>
                    <a:pt x="245338" y="471805"/>
                  </a:lnTo>
                  <a:lnTo>
                    <a:pt x="222046" y="457390"/>
                  </a:lnTo>
                  <a:lnTo>
                    <a:pt x="198640" y="441921"/>
                  </a:lnTo>
                  <a:lnTo>
                    <a:pt x="159626" y="458711"/>
                  </a:lnTo>
                  <a:lnTo>
                    <a:pt x="125564" y="470128"/>
                  </a:lnTo>
                  <a:lnTo>
                    <a:pt x="97002" y="476631"/>
                  </a:lnTo>
                  <a:lnTo>
                    <a:pt x="74472" y="478701"/>
                  </a:lnTo>
                  <a:lnTo>
                    <a:pt x="65582" y="478205"/>
                  </a:lnTo>
                  <a:lnTo>
                    <a:pt x="58432" y="476770"/>
                  </a:lnTo>
                  <a:lnTo>
                    <a:pt x="53086" y="474433"/>
                  </a:lnTo>
                  <a:lnTo>
                    <a:pt x="49618" y="471271"/>
                  </a:lnTo>
                  <a:lnTo>
                    <a:pt x="48387" y="454304"/>
                  </a:lnTo>
                  <a:lnTo>
                    <a:pt x="60032" y="425894"/>
                  </a:lnTo>
                  <a:lnTo>
                    <a:pt x="85458" y="388239"/>
                  </a:lnTo>
                  <a:lnTo>
                    <a:pt x="125539" y="343509"/>
                  </a:lnTo>
                  <a:lnTo>
                    <a:pt x="181165" y="293878"/>
                  </a:lnTo>
                  <a:lnTo>
                    <a:pt x="186461" y="295998"/>
                  </a:lnTo>
                  <a:lnTo>
                    <a:pt x="192227" y="297205"/>
                  </a:lnTo>
                  <a:lnTo>
                    <a:pt x="198310" y="297205"/>
                  </a:lnTo>
                  <a:lnTo>
                    <a:pt x="216293" y="293573"/>
                  </a:lnTo>
                  <a:lnTo>
                    <a:pt x="230974" y="283667"/>
                  </a:lnTo>
                  <a:lnTo>
                    <a:pt x="240880" y="268986"/>
                  </a:lnTo>
                  <a:lnTo>
                    <a:pt x="244500" y="250990"/>
                  </a:lnTo>
                  <a:lnTo>
                    <a:pt x="244335" y="247535"/>
                  </a:lnTo>
                  <a:lnTo>
                    <a:pt x="302285" y="211886"/>
                  </a:lnTo>
                  <a:lnTo>
                    <a:pt x="354330" y="185674"/>
                  </a:lnTo>
                  <a:lnTo>
                    <a:pt x="399465" y="168046"/>
                  </a:lnTo>
                  <a:lnTo>
                    <a:pt x="436753" y="158102"/>
                  </a:lnTo>
                  <a:lnTo>
                    <a:pt x="465188" y="154978"/>
                  </a:lnTo>
                  <a:lnTo>
                    <a:pt x="474192" y="155473"/>
                  </a:lnTo>
                  <a:lnTo>
                    <a:pt x="481431" y="156933"/>
                  </a:lnTo>
                  <a:lnTo>
                    <a:pt x="486841" y="159296"/>
                  </a:lnTo>
                  <a:lnTo>
                    <a:pt x="490334" y="162496"/>
                  </a:lnTo>
                  <a:lnTo>
                    <a:pt x="492086" y="176568"/>
                  </a:lnTo>
                  <a:lnTo>
                    <a:pt x="484136" y="199529"/>
                  </a:lnTo>
                  <a:lnTo>
                    <a:pt x="465950" y="229933"/>
                  </a:lnTo>
                  <a:lnTo>
                    <a:pt x="436943" y="266319"/>
                  </a:lnTo>
                  <a:lnTo>
                    <a:pt x="454621" y="282651"/>
                  </a:lnTo>
                  <a:lnTo>
                    <a:pt x="471360" y="299186"/>
                  </a:lnTo>
                  <a:lnTo>
                    <a:pt x="508076" y="252526"/>
                  </a:lnTo>
                  <a:lnTo>
                    <a:pt x="531863" y="208267"/>
                  </a:lnTo>
                  <a:lnTo>
                    <a:pt x="539953" y="168427"/>
                  </a:lnTo>
                  <a:close/>
                </a:path>
              </a:pathLst>
            </a:custGeom>
            <a:solidFill>
              <a:srgbClr val="5C6F7C"/>
            </a:solidFill>
          </p:spPr>
          <p:txBody>
            <a:bodyPr wrap="square" lIns="0" tIns="0" rIns="0" bIns="0" rtlCol="0"/>
            <a:lstStyle/>
            <a:p>
              <a:endParaRPr sz="1200"/>
            </a:p>
          </p:txBody>
        </p:sp>
        <p:pic>
          <p:nvPicPr>
            <p:cNvPr id="22" name="object 51"/>
            <p:cNvPicPr/>
            <p:nvPr/>
          </p:nvPicPr>
          <p:blipFill>
            <a:blip r:embed="rId4" cstate="print"/>
            <a:stretch>
              <a:fillRect/>
            </a:stretch>
          </p:blipFill>
          <p:spPr>
            <a:xfrm>
              <a:off x="7947066" y="2381594"/>
              <a:ext cx="176898" cy="124167"/>
            </a:xfrm>
            <a:prstGeom prst="rect">
              <a:avLst/>
            </a:prstGeom>
          </p:spPr>
        </p:pic>
        <p:sp>
          <p:nvSpPr>
            <p:cNvPr id="23" name="object 52"/>
            <p:cNvSpPr/>
            <p:nvPr/>
          </p:nvSpPr>
          <p:spPr>
            <a:xfrm>
              <a:off x="7905817" y="2091339"/>
              <a:ext cx="402590" cy="306705"/>
            </a:xfrm>
            <a:custGeom>
              <a:avLst/>
              <a:gdLst/>
              <a:ahLst/>
              <a:cxnLst/>
              <a:rect l="l" t="t" r="r" b="b"/>
              <a:pathLst>
                <a:path w="402590" h="306705">
                  <a:moveTo>
                    <a:pt x="201675" y="0"/>
                  </a:moveTo>
                  <a:lnTo>
                    <a:pt x="190488" y="5764"/>
                  </a:lnTo>
                  <a:lnTo>
                    <a:pt x="178938" y="12022"/>
                  </a:lnTo>
                  <a:lnTo>
                    <a:pt x="154800" y="25996"/>
                  </a:lnTo>
                  <a:lnTo>
                    <a:pt x="167271" y="34264"/>
                  </a:lnTo>
                  <a:lnTo>
                    <a:pt x="173634" y="38735"/>
                  </a:lnTo>
                  <a:lnTo>
                    <a:pt x="237386" y="87831"/>
                  </a:lnTo>
                  <a:lnTo>
                    <a:pt x="286567" y="133972"/>
                  </a:lnTo>
                  <a:lnTo>
                    <a:pt x="321940" y="175304"/>
                  </a:lnTo>
                  <a:lnTo>
                    <a:pt x="344266" y="209973"/>
                  </a:lnTo>
                  <a:lnTo>
                    <a:pt x="354309" y="236124"/>
                  </a:lnTo>
                  <a:lnTo>
                    <a:pt x="352831" y="251904"/>
                  </a:lnTo>
                  <a:lnTo>
                    <a:pt x="349324" y="255099"/>
                  </a:lnTo>
                  <a:lnTo>
                    <a:pt x="343917" y="257459"/>
                  </a:lnTo>
                  <a:lnTo>
                    <a:pt x="336684" y="258921"/>
                  </a:lnTo>
                  <a:lnTo>
                    <a:pt x="327698" y="259422"/>
                  </a:lnTo>
                  <a:lnTo>
                    <a:pt x="313510" y="258524"/>
                  </a:lnTo>
                  <a:lnTo>
                    <a:pt x="296608" y="255747"/>
                  </a:lnTo>
                  <a:lnTo>
                    <a:pt x="277163" y="250973"/>
                  </a:lnTo>
                  <a:lnTo>
                    <a:pt x="255346" y="244081"/>
                  </a:lnTo>
                  <a:lnTo>
                    <a:pt x="249335" y="230028"/>
                  </a:lnTo>
                  <a:lnTo>
                    <a:pt x="239248" y="218849"/>
                  </a:lnTo>
                  <a:lnTo>
                    <a:pt x="225999" y="211466"/>
                  </a:lnTo>
                  <a:lnTo>
                    <a:pt x="210502" y="208800"/>
                  </a:lnTo>
                  <a:lnTo>
                    <a:pt x="202222" y="208800"/>
                  </a:lnTo>
                  <a:lnTo>
                    <a:pt x="194462" y="210997"/>
                  </a:lnTo>
                  <a:lnTo>
                    <a:pt x="187744" y="214807"/>
                  </a:lnTo>
                  <a:lnTo>
                    <a:pt x="165130" y="202736"/>
                  </a:lnTo>
                  <a:lnTo>
                    <a:pt x="116842" y="173545"/>
                  </a:lnTo>
                  <a:lnTo>
                    <a:pt x="76090" y="145381"/>
                  </a:lnTo>
                  <a:lnTo>
                    <a:pt x="34886" y="113233"/>
                  </a:lnTo>
                  <a:lnTo>
                    <a:pt x="16357" y="130116"/>
                  </a:lnTo>
                  <a:lnTo>
                    <a:pt x="0" y="146227"/>
                  </a:lnTo>
                  <a:lnTo>
                    <a:pt x="15379" y="158960"/>
                  </a:lnTo>
                  <a:lnTo>
                    <a:pt x="31189" y="171435"/>
                  </a:lnTo>
                  <a:lnTo>
                    <a:pt x="80287" y="206622"/>
                  </a:lnTo>
                  <a:lnTo>
                    <a:pt x="120893" y="232214"/>
                  </a:lnTo>
                  <a:lnTo>
                    <a:pt x="164363" y="256235"/>
                  </a:lnTo>
                  <a:lnTo>
                    <a:pt x="168327" y="273777"/>
                  </a:lnTo>
                  <a:lnTo>
                    <a:pt x="178274" y="288062"/>
                  </a:lnTo>
                  <a:lnTo>
                    <a:pt x="192800" y="297674"/>
                  </a:lnTo>
                  <a:lnTo>
                    <a:pt x="210502" y="301193"/>
                  </a:lnTo>
                  <a:lnTo>
                    <a:pt x="219118" y="300385"/>
                  </a:lnTo>
                  <a:lnTo>
                    <a:pt x="227193" y="298062"/>
                  </a:lnTo>
                  <a:lnTo>
                    <a:pt x="234587" y="294378"/>
                  </a:lnTo>
                  <a:lnTo>
                    <a:pt x="241160" y="289483"/>
                  </a:lnTo>
                  <a:lnTo>
                    <a:pt x="264428" y="296779"/>
                  </a:lnTo>
                  <a:lnTo>
                    <a:pt x="286637" y="302169"/>
                  </a:lnTo>
                  <a:lnTo>
                    <a:pt x="307577" y="305509"/>
                  </a:lnTo>
                  <a:lnTo>
                    <a:pt x="327037" y="306654"/>
                  </a:lnTo>
                  <a:lnTo>
                    <a:pt x="347496" y="305055"/>
                  </a:lnTo>
                  <a:lnTo>
                    <a:pt x="365358" y="300116"/>
                  </a:lnTo>
                  <a:lnTo>
                    <a:pt x="380303" y="291620"/>
                  </a:lnTo>
                  <a:lnTo>
                    <a:pt x="392010" y="279349"/>
                  </a:lnTo>
                  <a:lnTo>
                    <a:pt x="402015" y="252614"/>
                  </a:lnTo>
                  <a:lnTo>
                    <a:pt x="399331" y="221313"/>
                  </a:lnTo>
                  <a:lnTo>
                    <a:pt x="361961" y="149466"/>
                  </a:lnTo>
                  <a:lnTo>
                    <a:pt x="330308" y="111149"/>
                  </a:lnTo>
                  <a:lnTo>
                    <a:pt x="292032" y="72723"/>
                  </a:lnTo>
                  <a:lnTo>
                    <a:pt x="248649" y="35302"/>
                  </a:lnTo>
                  <a:lnTo>
                    <a:pt x="201675" y="0"/>
                  </a:lnTo>
                  <a:close/>
                </a:path>
              </a:pathLst>
            </a:custGeom>
            <a:solidFill>
              <a:srgbClr val="5C6F7C"/>
            </a:solidFill>
          </p:spPr>
          <p:txBody>
            <a:bodyPr wrap="square" lIns="0" tIns="0" rIns="0" bIns="0" rtlCol="0"/>
            <a:lstStyle/>
            <a:p>
              <a:endParaRPr sz="1200"/>
            </a:p>
          </p:txBody>
        </p:sp>
      </p:grpSp>
      <p:pic>
        <p:nvPicPr>
          <p:cNvPr id="2" name="Picture 3">
            <a:extLst>
              <a:ext uri="{FF2B5EF4-FFF2-40B4-BE49-F238E27FC236}">
                <a16:creationId xmlns:a16="http://schemas.microsoft.com/office/drawing/2014/main" id="{75D80C0E-B05B-F783-61FD-70CC666C365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4001" y="254001"/>
            <a:ext cx="636699" cy="636699"/>
          </a:xfrm>
          <a:prstGeom prst="rect">
            <a:avLst/>
          </a:prstGeom>
        </p:spPr>
      </p:pic>
    </p:spTree>
    <p:extLst>
      <p:ext uri="{BB962C8B-B14F-4D97-AF65-F5344CB8AC3E}">
        <p14:creationId xmlns:p14="http://schemas.microsoft.com/office/powerpoint/2010/main" val="695391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0869501" y="5535501"/>
            <a:ext cx="636699" cy="636699"/>
          </a:xfrm>
          <a:prstGeom prst="rect">
            <a:avLst/>
          </a:prstGeom>
        </p:spPr>
      </p:pic>
      <p:sp>
        <p:nvSpPr>
          <p:cNvPr id="20" name="CuadroTexto 19"/>
          <p:cNvSpPr txBox="1"/>
          <p:nvPr/>
        </p:nvSpPr>
        <p:spPr>
          <a:xfrm>
            <a:off x="1473200" y="585178"/>
            <a:ext cx="8432800" cy="1569660"/>
          </a:xfrm>
          <a:prstGeom prst="rect">
            <a:avLst/>
          </a:prstGeom>
          <a:noFill/>
        </p:spPr>
        <p:txBody>
          <a:bodyPr wrap="square" rtlCol="0">
            <a:spAutoFit/>
          </a:bodyPr>
          <a:lstStyle/>
          <a:p>
            <a:pPr algn="ctr"/>
            <a:r>
              <a:rPr lang="es-ES" sz="4800" dirty="0">
                <a:solidFill>
                  <a:schemeClr val="accent1">
                    <a:lumMod val="50000"/>
                  </a:schemeClr>
                </a:solidFill>
                <a:latin typeface="Arial Black" panose="020B0A04020102020204" pitchFamily="34" charset="0"/>
              </a:rPr>
              <a:t>¿CÓMO IDENTIFICAR EL PHISHING?</a:t>
            </a:r>
            <a:endParaRPr lang="es-VE" sz="4800" dirty="0">
              <a:solidFill>
                <a:schemeClr val="accent1">
                  <a:lumMod val="50000"/>
                </a:schemeClr>
              </a:solidFill>
              <a:latin typeface="Arial Black" panose="020B0A04020102020204" pitchFamily="34" charset="0"/>
            </a:endParaRPr>
          </a:p>
        </p:txBody>
      </p:sp>
      <p:sp>
        <p:nvSpPr>
          <p:cNvPr id="21" name="CuadroTexto 20"/>
          <p:cNvSpPr txBox="1"/>
          <p:nvPr/>
        </p:nvSpPr>
        <p:spPr>
          <a:xfrm>
            <a:off x="3098735" y="2779912"/>
            <a:ext cx="7010400" cy="1169359"/>
          </a:xfrm>
          <a:prstGeom prst="rect">
            <a:avLst/>
          </a:prstGeom>
          <a:noFill/>
        </p:spPr>
        <p:txBody>
          <a:bodyPr wrap="square" rtlCol="0">
            <a:spAutoFit/>
          </a:bodyPr>
          <a:lstStyle/>
          <a:p>
            <a:pPr algn="just"/>
            <a:r>
              <a:rPr lang="es-ES" sz="2333" b="1" dirty="0">
                <a:solidFill>
                  <a:schemeClr val="accent1">
                    <a:lumMod val="50000"/>
                  </a:schemeClr>
                </a:solidFill>
                <a:latin typeface="Arial" panose="020B0604020202020204" pitchFamily="34" charset="0"/>
                <a:cs typeface="Arial" panose="020B0604020202020204" pitchFamily="34" charset="0"/>
              </a:rPr>
              <a:t>EN LUGAR DE UTILIZAR LOS ENLACES incluidos en los correos electrónicos, escribe la dirección directamente en el navegador</a:t>
            </a:r>
            <a:endParaRPr lang="es-VE" sz="2333" dirty="0">
              <a:solidFill>
                <a:schemeClr val="accent1">
                  <a:lumMod val="50000"/>
                </a:schemeClr>
              </a:solidFill>
              <a:latin typeface="Arial" panose="020B0604020202020204" pitchFamily="34" charset="0"/>
              <a:cs typeface="Arial" panose="020B0604020202020204" pitchFamily="34" charset="0"/>
            </a:endParaRPr>
          </a:p>
        </p:txBody>
      </p:sp>
      <p:sp>
        <p:nvSpPr>
          <p:cNvPr id="23" name="CuadroTexto 22"/>
          <p:cNvSpPr txBox="1"/>
          <p:nvPr/>
        </p:nvSpPr>
        <p:spPr>
          <a:xfrm>
            <a:off x="1013691" y="4674354"/>
            <a:ext cx="7010400" cy="1528367"/>
          </a:xfrm>
          <a:prstGeom prst="rect">
            <a:avLst/>
          </a:prstGeom>
          <a:noFill/>
        </p:spPr>
        <p:txBody>
          <a:bodyPr wrap="square" rtlCol="0">
            <a:spAutoFit/>
          </a:bodyPr>
          <a:lstStyle/>
          <a:p>
            <a:pPr algn="just"/>
            <a:r>
              <a:rPr lang="es-ES" sz="2333" b="1" dirty="0">
                <a:solidFill>
                  <a:schemeClr val="accent1">
                    <a:lumMod val="50000"/>
                  </a:schemeClr>
                </a:solidFill>
                <a:latin typeface="Arial" panose="020B0604020202020204" pitchFamily="34" charset="0"/>
                <a:cs typeface="Arial" panose="020B0604020202020204" pitchFamily="34" charset="0"/>
              </a:rPr>
              <a:t>VERIFICA la fuente de información de tus CORREOS ENTRANTES. Tu banco no te va a solicitar tus datos o claves bancarias a través del correo electrónico</a:t>
            </a:r>
            <a:endParaRPr lang="es-ES" sz="2333" dirty="0">
              <a:solidFill>
                <a:schemeClr val="accent1">
                  <a:lumMod val="50000"/>
                </a:schemeClr>
              </a:solidFill>
              <a:latin typeface="Arial" panose="020B0604020202020204" pitchFamily="34" charset="0"/>
              <a:cs typeface="Arial" panose="020B0604020202020204" pitchFamily="34" charset="0"/>
            </a:endParaRPr>
          </a:p>
        </p:txBody>
      </p:sp>
      <p:grpSp>
        <p:nvGrpSpPr>
          <p:cNvPr id="19" name="object 43"/>
          <p:cNvGrpSpPr/>
          <p:nvPr/>
        </p:nvGrpSpPr>
        <p:grpSpPr>
          <a:xfrm>
            <a:off x="575760" y="2869293"/>
            <a:ext cx="2164486" cy="1081360"/>
            <a:chOff x="3984752" y="1792042"/>
            <a:chExt cx="860425" cy="565785"/>
          </a:xfrm>
        </p:grpSpPr>
        <p:sp>
          <p:nvSpPr>
            <p:cNvPr id="24" name="object 44"/>
            <p:cNvSpPr/>
            <p:nvPr/>
          </p:nvSpPr>
          <p:spPr>
            <a:xfrm>
              <a:off x="4039679" y="1951181"/>
              <a:ext cx="246379" cy="360680"/>
            </a:xfrm>
            <a:custGeom>
              <a:avLst/>
              <a:gdLst/>
              <a:ahLst/>
              <a:cxnLst/>
              <a:rect l="l" t="t" r="r" b="b"/>
              <a:pathLst>
                <a:path w="246379" h="360680">
                  <a:moveTo>
                    <a:pt x="153196" y="0"/>
                  </a:moveTo>
                  <a:lnTo>
                    <a:pt x="138910" y="446"/>
                  </a:lnTo>
                  <a:lnTo>
                    <a:pt x="132791" y="1687"/>
                  </a:lnTo>
                  <a:lnTo>
                    <a:pt x="37223" y="35939"/>
                  </a:lnTo>
                  <a:lnTo>
                    <a:pt x="15703" y="40051"/>
                  </a:lnTo>
                  <a:lnTo>
                    <a:pt x="4652" y="48163"/>
                  </a:lnTo>
                  <a:lnTo>
                    <a:pt x="581" y="66343"/>
                  </a:lnTo>
                  <a:lnTo>
                    <a:pt x="0" y="100658"/>
                  </a:lnTo>
                  <a:lnTo>
                    <a:pt x="68" y="205640"/>
                  </a:lnTo>
                  <a:lnTo>
                    <a:pt x="2117" y="214803"/>
                  </a:lnTo>
                  <a:lnTo>
                    <a:pt x="7972" y="223275"/>
                  </a:lnTo>
                  <a:lnTo>
                    <a:pt x="19456" y="235126"/>
                  </a:lnTo>
                  <a:lnTo>
                    <a:pt x="122643" y="339164"/>
                  </a:lnTo>
                  <a:lnTo>
                    <a:pt x="135304" y="354866"/>
                  </a:lnTo>
                  <a:lnTo>
                    <a:pt x="144635" y="360100"/>
                  </a:lnTo>
                  <a:lnTo>
                    <a:pt x="155235" y="354866"/>
                  </a:lnTo>
                  <a:lnTo>
                    <a:pt x="171704" y="339164"/>
                  </a:lnTo>
                  <a:lnTo>
                    <a:pt x="195110" y="316226"/>
                  </a:lnTo>
                  <a:lnTo>
                    <a:pt x="246138" y="267727"/>
                  </a:lnTo>
                  <a:lnTo>
                    <a:pt x="136182" y="267727"/>
                  </a:lnTo>
                  <a:lnTo>
                    <a:pt x="103905" y="271276"/>
                  </a:lnTo>
                  <a:lnTo>
                    <a:pt x="87331" y="266069"/>
                  </a:lnTo>
                  <a:lnTo>
                    <a:pt x="81225" y="246356"/>
                  </a:lnTo>
                  <a:lnTo>
                    <a:pt x="80352" y="206386"/>
                  </a:lnTo>
                  <a:lnTo>
                    <a:pt x="80352" y="95858"/>
                  </a:lnTo>
                  <a:lnTo>
                    <a:pt x="177691" y="56828"/>
                  </a:lnTo>
                  <a:lnTo>
                    <a:pt x="187034" y="49482"/>
                  </a:lnTo>
                  <a:lnTo>
                    <a:pt x="187654" y="38961"/>
                  </a:lnTo>
                  <a:lnTo>
                    <a:pt x="181851" y="21143"/>
                  </a:lnTo>
                  <a:lnTo>
                    <a:pt x="169545" y="5261"/>
                  </a:lnTo>
                  <a:lnTo>
                    <a:pt x="153196" y="0"/>
                  </a:lnTo>
                  <a:close/>
                </a:path>
              </a:pathLst>
            </a:custGeom>
            <a:solidFill>
              <a:srgbClr val="5C6F7C"/>
            </a:solidFill>
          </p:spPr>
          <p:txBody>
            <a:bodyPr wrap="square" lIns="0" tIns="0" rIns="0" bIns="0" rtlCol="0"/>
            <a:lstStyle/>
            <a:p>
              <a:endParaRPr sz="1200"/>
            </a:p>
          </p:txBody>
        </p:sp>
        <p:pic>
          <p:nvPicPr>
            <p:cNvPr id="25" name="object 45"/>
            <p:cNvPicPr/>
            <p:nvPr/>
          </p:nvPicPr>
          <p:blipFill>
            <a:blip r:embed="rId4" cstate="print"/>
            <a:stretch>
              <a:fillRect/>
            </a:stretch>
          </p:blipFill>
          <p:spPr>
            <a:xfrm>
              <a:off x="3984752" y="2185089"/>
              <a:ext cx="170773" cy="172115"/>
            </a:xfrm>
            <a:prstGeom prst="rect">
              <a:avLst/>
            </a:prstGeom>
          </p:spPr>
        </p:pic>
        <p:sp>
          <p:nvSpPr>
            <p:cNvPr id="26" name="object 46"/>
            <p:cNvSpPr/>
            <p:nvPr/>
          </p:nvSpPr>
          <p:spPr>
            <a:xfrm>
              <a:off x="4543789" y="1951181"/>
              <a:ext cx="246379" cy="360680"/>
            </a:xfrm>
            <a:custGeom>
              <a:avLst/>
              <a:gdLst/>
              <a:ahLst/>
              <a:cxnLst/>
              <a:rect l="l" t="t" r="r" b="b"/>
              <a:pathLst>
                <a:path w="246379" h="360680">
                  <a:moveTo>
                    <a:pt x="92929" y="0"/>
                  </a:moveTo>
                  <a:lnTo>
                    <a:pt x="76580" y="5261"/>
                  </a:lnTo>
                  <a:lnTo>
                    <a:pt x="64274" y="21143"/>
                  </a:lnTo>
                  <a:lnTo>
                    <a:pt x="58471" y="38961"/>
                  </a:lnTo>
                  <a:lnTo>
                    <a:pt x="59091" y="49482"/>
                  </a:lnTo>
                  <a:lnTo>
                    <a:pt x="68434" y="56828"/>
                  </a:lnTo>
                  <a:lnTo>
                    <a:pt x="165773" y="95858"/>
                  </a:lnTo>
                  <a:lnTo>
                    <a:pt x="165773" y="206386"/>
                  </a:lnTo>
                  <a:lnTo>
                    <a:pt x="164900" y="246356"/>
                  </a:lnTo>
                  <a:lnTo>
                    <a:pt x="158796" y="266069"/>
                  </a:lnTo>
                  <a:lnTo>
                    <a:pt x="142225" y="271276"/>
                  </a:lnTo>
                  <a:lnTo>
                    <a:pt x="109956" y="267727"/>
                  </a:lnTo>
                  <a:lnTo>
                    <a:pt x="0" y="267727"/>
                  </a:lnTo>
                  <a:lnTo>
                    <a:pt x="51027" y="316226"/>
                  </a:lnTo>
                  <a:lnTo>
                    <a:pt x="74434" y="339164"/>
                  </a:lnTo>
                  <a:lnTo>
                    <a:pt x="90903" y="354866"/>
                  </a:lnTo>
                  <a:lnTo>
                    <a:pt x="101501" y="360100"/>
                  </a:lnTo>
                  <a:lnTo>
                    <a:pt x="110828" y="354866"/>
                  </a:lnTo>
                  <a:lnTo>
                    <a:pt x="123482" y="339164"/>
                  </a:lnTo>
                  <a:lnTo>
                    <a:pt x="226682" y="235126"/>
                  </a:lnTo>
                  <a:lnTo>
                    <a:pt x="238158" y="223275"/>
                  </a:lnTo>
                  <a:lnTo>
                    <a:pt x="244009" y="214803"/>
                  </a:lnTo>
                  <a:lnTo>
                    <a:pt x="246057" y="205640"/>
                  </a:lnTo>
                  <a:lnTo>
                    <a:pt x="246125" y="100658"/>
                  </a:lnTo>
                  <a:lnTo>
                    <a:pt x="245544" y="66343"/>
                  </a:lnTo>
                  <a:lnTo>
                    <a:pt x="241474" y="48163"/>
                  </a:lnTo>
                  <a:lnTo>
                    <a:pt x="230427" y="40051"/>
                  </a:lnTo>
                  <a:lnTo>
                    <a:pt x="208914" y="35939"/>
                  </a:lnTo>
                  <a:lnTo>
                    <a:pt x="113334" y="1687"/>
                  </a:lnTo>
                  <a:lnTo>
                    <a:pt x="107215" y="446"/>
                  </a:lnTo>
                  <a:lnTo>
                    <a:pt x="92929" y="0"/>
                  </a:lnTo>
                  <a:close/>
                </a:path>
              </a:pathLst>
            </a:custGeom>
            <a:solidFill>
              <a:srgbClr val="5C6F7C"/>
            </a:solidFill>
          </p:spPr>
          <p:txBody>
            <a:bodyPr wrap="square" lIns="0" tIns="0" rIns="0" bIns="0" rtlCol="0"/>
            <a:lstStyle/>
            <a:p>
              <a:endParaRPr sz="1200"/>
            </a:p>
          </p:txBody>
        </p:sp>
        <p:pic>
          <p:nvPicPr>
            <p:cNvPr id="27" name="object 47"/>
            <p:cNvPicPr/>
            <p:nvPr/>
          </p:nvPicPr>
          <p:blipFill>
            <a:blip r:embed="rId5" cstate="print"/>
            <a:stretch>
              <a:fillRect/>
            </a:stretch>
          </p:blipFill>
          <p:spPr>
            <a:xfrm>
              <a:off x="4674068" y="2185089"/>
              <a:ext cx="170780" cy="172115"/>
            </a:xfrm>
            <a:prstGeom prst="rect">
              <a:avLst/>
            </a:prstGeom>
          </p:spPr>
        </p:pic>
        <p:sp>
          <p:nvSpPr>
            <p:cNvPr id="28" name="object 48"/>
            <p:cNvSpPr/>
            <p:nvPr/>
          </p:nvSpPr>
          <p:spPr>
            <a:xfrm>
              <a:off x="4150474" y="1792045"/>
              <a:ext cx="528955" cy="390525"/>
            </a:xfrm>
            <a:custGeom>
              <a:avLst/>
              <a:gdLst/>
              <a:ahLst/>
              <a:cxnLst/>
              <a:rect l="l" t="t" r="r" b="b"/>
              <a:pathLst>
                <a:path w="528954" h="390525">
                  <a:moveTo>
                    <a:pt x="446024" y="288086"/>
                  </a:moveTo>
                  <a:lnTo>
                    <a:pt x="439991" y="283337"/>
                  </a:lnTo>
                  <a:lnTo>
                    <a:pt x="88633" y="283337"/>
                  </a:lnTo>
                  <a:lnTo>
                    <a:pt x="82600" y="288086"/>
                  </a:lnTo>
                  <a:lnTo>
                    <a:pt x="82600" y="299758"/>
                  </a:lnTo>
                  <a:lnTo>
                    <a:pt x="88633" y="304495"/>
                  </a:lnTo>
                  <a:lnTo>
                    <a:pt x="439991" y="304495"/>
                  </a:lnTo>
                  <a:lnTo>
                    <a:pt x="446024" y="299758"/>
                  </a:lnTo>
                  <a:lnTo>
                    <a:pt x="446024" y="293916"/>
                  </a:lnTo>
                  <a:lnTo>
                    <a:pt x="446024" y="288086"/>
                  </a:lnTo>
                  <a:close/>
                </a:path>
                <a:path w="528954" h="390525">
                  <a:moveTo>
                    <a:pt x="446024" y="225869"/>
                  </a:moveTo>
                  <a:lnTo>
                    <a:pt x="439991" y="221119"/>
                  </a:lnTo>
                  <a:lnTo>
                    <a:pt x="88633" y="221119"/>
                  </a:lnTo>
                  <a:lnTo>
                    <a:pt x="82600" y="225869"/>
                  </a:lnTo>
                  <a:lnTo>
                    <a:pt x="82600" y="237540"/>
                  </a:lnTo>
                  <a:lnTo>
                    <a:pt x="88633" y="242277"/>
                  </a:lnTo>
                  <a:lnTo>
                    <a:pt x="439991" y="242277"/>
                  </a:lnTo>
                  <a:lnTo>
                    <a:pt x="446024" y="237540"/>
                  </a:lnTo>
                  <a:lnTo>
                    <a:pt x="446024" y="231698"/>
                  </a:lnTo>
                  <a:lnTo>
                    <a:pt x="446024" y="225869"/>
                  </a:lnTo>
                  <a:close/>
                </a:path>
                <a:path w="528954" h="390525">
                  <a:moveTo>
                    <a:pt x="528637" y="262890"/>
                  </a:moveTo>
                  <a:lnTo>
                    <a:pt x="496023" y="249859"/>
                  </a:lnTo>
                  <a:lnTo>
                    <a:pt x="496023" y="355727"/>
                  </a:lnTo>
                  <a:lnTo>
                    <a:pt x="32613" y="355727"/>
                  </a:lnTo>
                  <a:lnTo>
                    <a:pt x="32613" y="249859"/>
                  </a:lnTo>
                  <a:lnTo>
                    <a:pt x="0" y="262890"/>
                  </a:lnTo>
                  <a:lnTo>
                    <a:pt x="0" y="369620"/>
                  </a:lnTo>
                  <a:lnTo>
                    <a:pt x="1600" y="377520"/>
                  </a:lnTo>
                  <a:lnTo>
                    <a:pt x="5956" y="383971"/>
                  </a:lnTo>
                  <a:lnTo>
                    <a:pt x="12407" y="388327"/>
                  </a:lnTo>
                  <a:lnTo>
                    <a:pt x="20307" y="389928"/>
                  </a:lnTo>
                  <a:lnTo>
                    <a:pt x="508330" y="389928"/>
                  </a:lnTo>
                  <a:lnTo>
                    <a:pt x="516242" y="388327"/>
                  </a:lnTo>
                  <a:lnTo>
                    <a:pt x="522693" y="383971"/>
                  </a:lnTo>
                  <a:lnTo>
                    <a:pt x="527050" y="377520"/>
                  </a:lnTo>
                  <a:lnTo>
                    <a:pt x="528637" y="369620"/>
                  </a:lnTo>
                  <a:lnTo>
                    <a:pt x="528637" y="262890"/>
                  </a:lnTo>
                  <a:close/>
                </a:path>
                <a:path w="528954" h="390525">
                  <a:moveTo>
                    <a:pt x="528637" y="20294"/>
                  </a:moveTo>
                  <a:lnTo>
                    <a:pt x="527037" y="12395"/>
                  </a:lnTo>
                  <a:lnTo>
                    <a:pt x="522693" y="5943"/>
                  </a:lnTo>
                  <a:lnTo>
                    <a:pt x="516229" y="1600"/>
                  </a:lnTo>
                  <a:lnTo>
                    <a:pt x="508330" y="0"/>
                  </a:lnTo>
                  <a:lnTo>
                    <a:pt x="20307" y="0"/>
                  </a:lnTo>
                  <a:lnTo>
                    <a:pt x="12407" y="1600"/>
                  </a:lnTo>
                  <a:lnTo>
                    <a:pt x="5943" y="5943"/>
                  </a:lnTo>
                  <a:lnTo>
                    <a:pt x="1600" y="12395"/>
                  </a:lnTo>
                  <a:lnTo>
                    <a:pt x="0" y="20294"/>
                  </a:lnTo>
                  <a:lnTo>
                    <a:pt x="0" y="148983"/>
                  </a:lnTo>
                  <a:lnTo>
                    <a:pt x="17627" y="142722"/>
                  </a:lnTo>
                  <a:lnTo>
                    <a:pt x="24003" y="140957"/>
                  </a:lnTo>
                  <a:lnTo>
                    <a:pt x="32613" y="140436"/>
                  </a:lnTo>
                  <a:lnTo>
                    <a:pt x="32613" y="34188"/>
                  </a:lnTo>
                  <a:lnTo>
                    <a:pt x="496023" y="34188"/>
                  </a:lnTo>
                  <a:lnTo>
                    <a:pt x="496023" y="140436"/>
                  </a:lnTo>
                  <a:lnTo>
                    <a:pt x="504634" y="140957"/>
                  </a:lnTo>
                  <a:lnTo>
                    <a:pt x="511810" y="142951"/>
                  </a:lnTo>
                  <a:lnTo>
                    <a:pt x="528637" y="148983"/>
                  </a:lnTo>
                  <a:lnTo>
                    <a:pt x="528637" y="20294"/>
                  </a:lnTo>
                  <a:close/>
                </a:path>
              </a:pathLst>
            </a:custGeom>
            <a:solidFill>
              <a:srgbClr val="5C6F7C"/>
            </a:solidFill>
          </p:spPr>
          <p:txBody>
            <a:bodyPr wrap="square" lIns="0" tIns="0" rIns="0" bIns="0" rtlCol="0"/>
            <a:lstStyle/>
            <a:p>
              <a:endParaRPr sz="1200"/>
            </a:p>
          </p:txBody>
        </p:sp>
      </p:grpSp>
      <p:pic>
        <p:nvPicPr>
          <p:cNvPr id="2" name="Imagen 1"/>
          <p:cNvPicPr>
            <a:picLocks noChangeAspect="1"/>
          </p:cNvPicPr>
          <p:nvPr/>
        </p:nvPicPr>
        <p:blipFill>
          <a:blip r:embed="rId6"/>
          <a:stretch>
            <a:fillRect/>
          </a:stretch>
        </p:blipFill>
        <p:spPr>
          <a:xfrm>
            <a:off x="1004405" y="2903327"/>
            <a:ext cx="1270279" cy="447623"/>
          </a:xfrm>
          <a:prstGeom prst="rect">
            <a:avLst/>
          </a:prstGeom>
        </p:spPr>
      </p:pic>
      <p:grpSp>
        <p:nvGrpSpPr>
          <p:cNvPr id="35" name="object 68"/>
          <p:cNvGrpSpPr/>
          <p:nvPr/>
        </p:nvGrpSpPr>
        <p:grpSpPr>
          <a:xfrm>
            <a:off x="8590764" y="4546600"/>
            <a:ext cx="1518372" cy="1473200"/>
            <a:chOff x="4108796" y="529205"/>
            <a:chExt cx="612140" cy="612140"/>
          </a:xfrm>
        </p:grpSpPr>
        <p:sp>
          <p:nvSpPr>
            <p:cNvPr id="36" name="object 69"/>
            <p:cNvSpPr/>
            <p:nvPr/>
          </p:nvSpPr>
          <p:spPr>
            <a:xfrm>
              <a:off x="4169032" y="589408"/>
              <a:ext cx="492125" cy="492125"/>
            </a:xfrm>
            <a:custGeom>
              <a:avLst/>
              <a:gdLst/>
              <a:ahLst/>
              <a:cxnLst/>
              <a:rect l="l" t="t" r="r" b="b"/>
              <a:pathLst>
                <a:path w="492125" h="492125">
                  <a:moveTo>
                    <a:pt x="245770" y="0"/>
                  </a:moveTo>
                  <a:lnTo>
                    <a:pt x="196231" y="4993"/>
                  </a:lnTo>
                  <a:lnTo>
                    <a:pt x="150093" y="19313"/>
                  </a:lnTo>
                  <a:lnTo>
                    <a:pt x="108345" y="41973"/>
                  </a:lnTo>
                  <a:lnTo>
                    <a:pt x="71974" y="71983"/>
                  </a:lnTo>
                  <a:lnTo>
                    <a:pt x="41966" y="108356"/>
                  </a:lnTo>
                  <a:lnTo>
                    <a:pt x="19309" y="150104"/>
                  </a:lnTo>
                  <a:lnTo>
                    <a:pt x="4992" y="196238"/>
                  </a:lnTo>
                  <a:lnTo>
                    <a:pt x="0" y="245770"/>
                  </a:lnTo>
                  <a:lnTo>
                    <a:pt x="4992" y="295310"/>
                  </a:lnTo>
                  <a:lnTo>
                    <a:pt x="19309" y="341451"/>
                  </a:lnTo>
                  <a:lnTo>
                    <a:pt x="41966" y="383203"/>
                  </a:lnTo>
                  <a:lnTo>
                    <a:pt x="71974" y="419579"/>
                  </a:lnTo>
                  <a:lnTo>
                    <a:pt x="108345" y="449591"/>
                  </a:lnTo>
                  <a:lnTo>
                    <a:pt x="150093" y="472252"/>
                  </a:lnTo>
                  <a:lnTo>
                    <a:pt x="196231" y="486573"/>
                  </a:lnTo>
                  <a:lnTo>
                    <a:pt x="245770" y="491566"/>
                  </a:lnTo>
                  <a:lnTo>
                    <a:pt x="295302" y="486573"/>
                  </a:lnTo>
                  <a:lnTo>
                    <a:pt x="341436" y="472252"/>
                  </a:lnTo>
                  <a:lnTo>
                    <a:pt x="383184" y="449591"/>
                  </a:lnTo>
                  <a:lnTo>
                    <a:pt x="419557" y="419579"/>
                  </a:lnTo>
                  <a:lnTo>
                    <a:pt x="449567" y="383203"/>
                  </a:lnTo>
                  <a:lnTo>
                    <a:pt x="472227" y="341451"/>
                  </a:lnTo>
                  <a:lnTo>
                    <a:pt x="486547" y="295310"/>
                  </a:lnTo>
                  <a:lnTo>
                    <a:pt x="491540" y="245770"/>
                  </a:lnTo>
                  <a:lnTo>
                    <a:pt x="486547" y="196238"/>
                  </a:lnTo>
                  <a:lnTo>
                    <a:pt x="472227" y="150104"/>
                  </a:lnTo>
                  <a:lnTo>
                    <a:pt x="449567" y="108356"/>
                  </a:lnTo>
                  <a:lnTo>
                    <a:pt x="419557" y="71983"/>
                  </a:lnTo>
                  <a:lnTo>
                    <a:pt x="383184" y="41973"/>
                  </a:lnTo>
                  <a:lnTo>
                    <a:pt x="341436" y="19313"/>
                  </a:lnTo>
                  <a:lnTo>
                    <a:pt x="295302" y="4993"/>
                  </a:lnTo>
                  <a:lnTo>
                    <a:pt x="245770" y="0"/>
                  </a:lnTo>
                  <a:close/>
                </a:path>
              </a:pathLst>
            </a:custGeom>
            <a:solidFill>
              <a:srgbClr val="5C6F7C"/>
            </a:solidFill>
          </p:spPr>
          <p:txBody>
            <a:bodyPr wrap="square" lIns="0" tIns="0" rIns="0" bIns="0" rtlCol="0"/>
            <a:lstStyle/>
            <a:p>
              <a:endParaRPr sz="1200"/>
            </a:p>
          </p:txBody>
        </p:sp>
        <p:sp>
          <p:nvSpPr>
            <p:cNvPr id="37" name="object 70"/>
            <p:cNvSpPr/>
            <p:nvPr/>
          </p:nvSpPr>
          <p:spPr>
            <a:xfrm>
              <a:off x="4108793" y="529208"/>
              <a:ext cx="612140" cy="612140"/>
            </a:xfrm>
            <a:custGeom>
              <a:avLst/>
              <a:gdLst/>
              <a:ahLst/>
              <a:cxnLst/>
              <a:rect l="l" t="t" r="r" b="b"/>
              <a:pathLst>
                <a:path w="612139" h="612140">
                  <a:moveTo>
                    <a:pt x="477596" y="216230"/>
                  </a:moveTo>
                  <a:lnTo>
                    <a:pt x="431596" y="170281"/>
                  </a:lnTo>
                  <a:lnTo>
                    <a:pt x="252145" y="349783"/>
                  </a:lnTo>
                  <a:lnTo>
                    <a:pt x="197561" y="295198"/>
                  </a:lnTo>
                  <a:lnTo>
                    <a:pt x="151612" y="341147"/>
                  </a:lnTo>
                  <a:lnTo>
                    <a:pt x="252145" y="441706"/>
                  </a:lnTo>
                  <a:lnTo>
                    <a:pt x="477596" y="216230"/>
                  </a:lnTo>
                  <a:close/>
                </a:path>
                <a:path w="612139" h="612140">
                  <a:moveTo>
                    <a:pt x="612000" y="305968"/>
                  </a:moveTo>
                  <a:lnTo>
                    <a:pt x="607987" y="256336"/>
                  </a:lnTo>
                  <a:lnTo>
                    <a:pt x="596404" y="209257"/>
                  </a:lnTo>
                  <a:lnTo>
                    <a:pt x="577850" y="165354"/>
                  </a:lnTo>
                  <a:lnTo>
                    <a:pt x="552958" y="125272"/>
                  </a:lnTo>
                  <a:lnTo>
                    <a:pt x="551776" y="123901"/>
                  </a:lnTo>
                  <a:lnTo>
                    <a:pt x="551776" y="305968"/>
                  </a:lnTo>
                  <a:lnTo>
                    <a:pt x="546785" y="355511"/>
                  </a:lnTo>
                  <a:lnTo>
                    <a:pt x="532460" y="401662"/>
                  </a:lnTo>
                  <a:lnTo>
                    <a:pt x="509803" y="443407"/>
                  </a:lnTo>
                  <a:lnTo>
                    <a:pt x="479793" y="479780"/>
                  </a:lnTo>
                  <a:lnTo>
                    <a:pt x="443420" y="509790"/>
                  </a:lnTo>
                  <a:lnTo>
                    <a:pt x="401675" y="532460"/>
                  </a:lnTo>
                  <a:lnTo>
                    <a:pt x="355536" y="546773"/>
                  </a:lnTo>
                  <a:lnTo>
                    <a:pt x="306006" y="551764"/>
                  </a:lnTo>
                  <a:lnTo>
                    <a:pt x="256463" y="546773"/>
                  </a:lnTo>
                  <a:lnTo>
                    <a:pt x="210324" y="532460"/>
                  </a:lnTo>
                  <a:lnTo>
                    <a:pt x="168579" y="509790"/>
                  </a:lnTo>
                  <a:lnTo>
                    <a:pt x="132207" y="479780"/>
                  </a:lnTo>
                  <a:lnTo>
                    <a:pt x="102196" y="443407"/>
                  </a:lnTo>
                  <a:lnTo>
                    <a:pt x="79540" y="401662"/>
                  </a:lnTo>
                  <a:lnTo>
                    <a:pt x="65227" y="355511"/>
                  </a:lnTo>
                  <a:lnTo>
                    <a:pt x="60236" y="305968"/>
                  </a:lnTo>
                  <a:lnTo>
                    <a:pt x="65227" y="256438"/>
                  </a:lnTo>
                  <a:lnTo>
                    <a:pt x="79540" y="210312"/>
                  </a:lnTo>
                  <a:lnTo>
                    <a:pt x="102196" y="168567"/>
                  </a:lnTo>
                  <a:lnTo>
                    <a:pt x="132207" y="132194"/>
                  </a:lnTo>
                  <a:lnTo>
                    <a:pt x="168579" y="102184"/>
                  </a:lnTo>
                  <a:lnTo>
                    <a:pt x="210324" y="79527"/>
                  </a:lnTo>
                  <a:lnTo>
                    <a:pt x="256463" y="65201"/>
                  </a:lnTo>
                  <a:lnTo>
                    <a:pt x="306006" y="60210"/>
                  </a:lnTo>
                  <a:lnTo>
                    <a:pt x="355536" y="65201"/>
                  </a:lnTo>
                  <a:lnTo>
                    <a:pt x="401675" y="79527"/>
                  </a:lnTo>
                  <a:lnTo>
                    <a:pt x="443420" y="102184"/>
                  </a:lnTo>
                  <a:lnTo>
                    <a:pt x="479793" y="132194"/>
                  </a:lnTo>
                  <a:lnTo>
                    <a:pt x="509803" y="168567"/>
                  </a:lnTo>
                  <a:lnTo>
                    <a:pt x="532460" y="210312"/>
                  </a:lnTo>
                  <a:lnTo>
                    <a:pt x="546785" y="256438"/>
                  </a:lnTo>
                  <a:lnTo>
                    <a:pt x="551776" y="305968"/>
                  </a:lnTo>
                  <a:lnTo>
                    <a:pt x="551776" y="123901"/>
                  </a:lnTo>
                  <a:lnTo>
                    <a:pt x="522376" y="89611"/>
                  </a:lnTo>
                  <a:lnTo>
                    <a:pt x="488099" y="60210"/>
                  </a:lnTo>
                  <a:lnTo>
                    <a:pt x="486727" y="59029"/>
                  </a:lnTo>
                  <a:lnTo>
                    <a:pt x="446633" y="34150"/>
                  </a:lnTo>
                  <a:lnTo>
                    <a:pt x="402729" y="15595"/>
                  </a:lnTo>
                  <a:lnTo>
                    <a:pt x="355638" y="4013"/>
                  </a:lnTo>
                  <a:lnTo>
                    <a:pt x="306006" y="0"/>
                  </a:lnTo>
                  <a:lnTo>
                    <a:pt x="256362" y="4013"/>
                  </a:lnTo>
                  <a:lnTo>
                    <a:pt x="209270" y="15595"/>
                  </a:lnTo>
                  <a:lnTo>
                    <a:pt x="165366" y="34150"/>
                  </a:lnTo>
                  <a:lnTo>
                    <a:pt x="125272" y="59029"/>
                  </a:lnTo>
                  <a:lnTo>
                    <a:pt x="89611" y="89611"/>
                  </a:lnTo>
                  <a:lnTo>
                    <a:pt x="59029" y="125272"/>
                  </a:lnTo>
                  <a:lnTo>
                    <a:pt x="34150" y="165354"/>
                  </a:lnTo>
                  <a:lnTo>
                    <a:pt x="15595" y="209257"/>
                  </a:lnTo>
                  <a:lnTo>
                    <a:pt x="4000" y="256336"/>
                  </a:lnTo>
                  <a:lnTo>
                    <a:pt x="0" y="305968"/>
                  </a:lnTo>
                  <a:lnTo>
                    <a:pt x="4000" y="355612"/>
                  </a:lnTo>
                  <a:lnTo>
                    <a:pt x="15595" y="402717"/>
                  </a:lnTo>
                  <a:lnTo>
                    <a:pt x="34150" y="446620"/>
                  </a:lnTo>
                  <a:lnTo>
                    <a:pt x="59029" y="486727"/>
                  </a:lnTo>
                  <a:lnTo>
                    <a:pt x="89611" y="522376"/>
                  </a:lnTo>
                  <a:lnTo>
                    <a:pt x="125272" y="552970"/>
                  </a:lnTo>
                  <a:lnTo>
                    <a:pt x="165366" y="577850"/>
                  </a:lnTo>
                  <a:lnTo>
                    <a:pt x="209270" y="596404"/>
                  </a:lnTo>
                  <a:lnTo>
                    <a:pt x="256362" y="607999"/>
                  </a:lnTo>
                  <a:lnTo>
                    <a:pt x="306006" y="612000"/>
                  </a:lnTo>
                  <a:lnTo>
                    <a:pt x="355638" y="607999"/>
                  </a:lnTo>
                  <a:lnTo>
                    <a:pt x="402729" y="596404"/>
                  </a:lnTo>
                  <a:lnTo>
                    <a:pt x="446633" y="577850"/>
                  </a:lnTo>
                  <a:lnTo>
                    <a:pt x="486727" y="552970"/>
                  </a:lnTo>
                  <a:lnTo>
                    <a:pt x="488124" y="551764"/>
                  </a:lnTo>
                  <a:lnTo>
                    <a:pt x="522376" y="522376"/>
                  </a:lnTo>
                  <a:lnTo>
                    <a:pt x="552958" y="486727"/>
                  </a:lnTo>
                  <a:lnTo>
                    <a:pt x="577850" y="446620"/>
                  </a:lnTo>
                  <a:lnTo>
                    <a:pt x="596404" y="402717"/>
                  </a:lnTo>
                  <a:lnTo>
                    <a:pt x="607987" y="355612"/>
                  </a:lnTo>
                  <a:lnTo>
                    <a:pt x="612000" y="305968"/>
                  </a:lnTo>
                  <a:close/>
                </a:path>
              </a:pathLst>
            </a:custGeom>
            <a:solidFill>
              <a:srgbClr val="FFFFFF"/>
            </a:solidFill>
          </p:spPr>
          <p:txBody>
            <a:bodyPr wrap="square" lIns="0" tIns="0" rIns="0" bIns="0" rtlCol="0"/>
            <a:lstStyle/>
            <a:p>
              <a:endParaRPr sz="1200"/>
            </a:p>
          </p:txBody>
        </p:sp>
      </p:grpSp>
      <p:pic>
        <p:nvPicPr>
          <p:cNvPr id="4" name="Picture 3">
            <a:extLst>
              <a:ext uri="{FF2B5EF4-FFF2-40B4-BE49-F238E27FC236}">
                <a16:creationId xmlns:a16="http://schemas.microsoft.com/office/drawing/2014/main" id="{63C1DD40-FA0E-EE25-1789-270E804A909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54001" y="254001"/>
            <a:ext cx="636699" cy="636699"/>
          </a:xfrm>
          <a:prstGeom prst="rect">
            <a:avLst/>
          </a:prstGeom>
        </p:spPr>
      </p:pic>
    </p:spTree>
    <p:extLst>
      <p:ext uri="{BB962C8B-B14F-4D97-AF65-F5344CB8AC3E}">
        <p14:creationId xmlns:p14="http://schemas.microsoft.com/office/powerpoint/2010/main" val="76544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555301" y="6221301"/>
            <a:ext cx="636699" cy="636699"/>
          </a:xfrm>
          <a:prstGeom prst="rect">
            <a:avLst/>
          </a:prstGeom>
        </p:spPr>
      </p:pic>
      <p:sp>
        <p:nvSpPr>
          <p:cNvPr id="20" name="CuadroTexto 19"/>
          <p:cNvSpPr txBox="1"/>
          <p:nvPr/>
        </p:nvSpPr>
        <p:spPr>
          <a:xfrm>
            <a:off x="302490" y="279400"/>
            <a:ext cx="11252809" cy="769441"/>
          </a:xfrm>
          <a:prstGeom prst="rect">
            <a:avLst/>
          </a:prstGeom>
          <a:noFill/>
        </p:spPr>
        <p:txBody>
          <a:bodyPr wrap="square" rtlCol="0">
            <a:spAutoFit/>
          </a:bodyPr>
          <a:lstStyle/>
          <a:p>
            <a:pPr algn="ctr"/>
            <a:r>
              <a:rPr lang="es-ES" sz="4400" dirty="0">
                <a:solidFill>
                  <a:schemeClr val="accent1">
                    <a:lumMod val="50000"/>
                  </a:schemeClr>
                </a:solidFill>
                <a:latin typeface="Arial Black" panose="020B0A04020102020204" pitchFamily="34" charset="0"/>
              </a:rPr>
              <a:t>PROTEGE TU INFORMACIÓN</a:t>
            </a:r>
            <a:endParaRPr lang="es-VE" sz="4400" dirty="0">
              <a:solidFill>
                <a:schemeClr val="accent1">
                  <a:lumMod val="50000"/>
                </a:schemeClr>
              </a:solidFill>
              <a:latin typeface="Arial Black" panose="020B0A04020102020204" pitchFamily="34" charset="0"/>
            </a:endParaRPr>
          </a:p>
        </p:txBody>
      </p:sp>
      <p:sp>
        <p:nvSpPr>
          <p:cNvPr id="21" name="CuadroTexto 20"/>
          <p:cNvSpPr txBox="1"/>
          <p:nvPr/>
        </p:nvSpPr>
        <p:spPr>
          <a:xfrm>
            <a:off x="609599" y="1861947"/>
            <a:ext cx="10945701" cy="810350"/>
          </a:xfrm>
          <a:prstGeom prst="rect">
            <a:avLst/>
          </a:prstGeom>
          <a:noFill/>
        </p:spPr>
        <p:txBody>
          <a:bodyPr wrap="square" rtlCol="0">
            <a:spAutoFit/>
          </a:bodyPr>
          <a:lstStyle/>
          <a:p>
            <a:pPr algn="just"/>
            <a:r>
              <a:rPr lang="es-ES" sz="2333" b="1" dirty="0">
                <a:solidFill>
                  <a:schemeClr val="accent1">
                    <a:lumMod val="50000"/>
                  </a:schemeClr>
                </a:solidFill>
                <a:latin typeface="Arial" panose="020B0604020202020204" pitchFamily="34" charset="0"/>
                <a:cs typeface="Arial" panose="020B0604020202020204" pitchFamily="34" charset="0"/>
              </a:rPr>
              <a:t>No utilices el CORREO CORPORATIVO para unirte a una red social. Usa siempre en estos casos tu email personal</a:t>
            </a:r>
            <a:endParaRPr lang="es-VE" sz="2333" dirty="0">
              <a:solidFill>
                <a:schemeClr val="accent1">
                  <a:lumMod val="50000"/>
                </a:schemeClr>
              </a:solidFill>
              <a:latin typeface="Arial" panose="020B0604020202020204" pitchFamily="34" charset="0"/>
              <a:cs typeface="Arial" panose="020B0604020202020204" pitchFamily="34" charset="0"/>
            </a:endParaRPr>
          </a:p>
        </p:txBody>
      </p:sp>
      <p:sp>
        <p:nvSpPr>
          <p:cNvPr id="23" name="CuadroTexto 22"/>
          <p:cNvSpPr txBox="1"/>
          <p:nvPr/>
        </p:nvSpPr>
        <p:spPr>
          <a:xfrm>
            <a:off x="609600" y="5287933"/>
            <a:ext cx="10945700" cy="810350"/>
          </a:xfrm>
          <a:prstGeom prst="rect">
            <a:avLst/>
          </a:prstGeom>
          <a:noFill/>
        </p:spPr>
        <p:txBody>
          <a:bodyPr wrap="square" rtlCol="0">
            <a:spAutoFit/>
          </a:bodyPr>
          <a:lstStyle/>
          <a:p>
            <a:pPr algn="just"/>
            <a:r>
              <a:rPr lang="es-ES" sz="2333" b="1" dirty="0">
                <a:solidFill>
                  <a:schemeClr val="accent1">
                    <a:lumMod val="50000"/>
                  </a:schemeClr>
                </a:solidFill>
                <a:latin typeface="Arial" panose="020B0604020202020204" pitchFamily="34" charset="0"/>
                <a:cs typeface="Arial" panose="020B0604020202020204" pitchFamily="34" charset="0"/>
              </a:rPr>
              <a:t>No des INFORMACIÓN CONFIDENCIAL sobre tu trabajo o información que pueda usar la competencia. </a:t>
            </a:r>
            <a:endParaRPr lang="es-ES" sz="2333" dirty="0">
              <a:solidFill>
                <a:schemeClr val="accent1">
                  <a:lumMod val="50000"/>
                </a:schemeClr>
              </a:solidFill>
              <a:latin typeface="Arial" panose="020B0604020202020204" pitchFamily="34" charset="0"/>
              <a:cs typeface="Arial" panose="020B0604020202020204" pitchFamily="34" charset="0"/>
            </a:endParaRPr>
          </a:p>
        </p:txBody>
      </p:sp>
      <p:sp>
        <p:nvSpPr>
          <p:cNvPr id="18" name="object 35"/>
          <p:cNvSpPr/>
          <p:nvPr/>
        </p:nvSpPr>
        <p:spPr>
          <a:xfrm>
            <a:off x="4898264" y="3029976"/>
            <a:ext cx="2368369" cy="1900277"/>
          </a:xfrm>
          <a:prstGeom prst="rect">
            <a:avLst/>
          </a:prstGeom>
          <a:blipFill>
            <a:blip r:embed="rId4" cstate="print"/>
            <a:stretch>
              <a:fillRect/>
            </a:stretch>
          </a:blipFill>
        </p:spPr>
        <p:txBody>
          <a:bodyPr wrap="square" lIns="0" tIns="0" rIns="0" bIns="0" rtlCol="0">
            <a:noAutofit/>
          </a:bodyPr>
          <a:lstStyle/>
          <a:p>
            <a:endParaRPr sz="1200"/>
          </a:p>
        </p:txBody>
      </p:sp>
      <p:sp>
        <p:nvSpPr>
          <p:cNvPr id="46" name="object 2"/>
          <p:cNvSpPr txBox="1"/>
          <p:nvPr/>
        </p:nvSpPr>
        <p:spPr>
          <a:xfrm>
            <a:off x="7620000" y="4657666"/>
            <a:ext cx="1066800" cy="1260534"/>
          </a:xfrm>
          <a:prstGeom prst="rect">
            <a:avLst/>
          </a:prstGeom>
        </p:spPr>
        <p:txBody>
          <a:bodyPr wrap="square" lIns="0" tIns="0" rIns="0" bIns="0" rtlCol="0">
            <a:noAutofit/>
          </a:bodyPr>
          <a:lstStyle/>
          <a:p>
            <a:pPr marL="16934">
              <a:lnSpc>
                <a:spcPts val="667"/>
              </a:lnSpc>
            </a:pPr>
            <a:endParaRPr sz="667"/>
          </a:p>
        </p:txBody>
      </p:sp>
      <p:pic>
        <p:nvPicPr>
          <p:cNvPr id="2" name="Picture 3">
            <a:extLst>
              <a:ext uri="{FF2B5EF4-FFF2-40B4-BE49-F238E27FC236}">
                <a16:creationId xmlns:a16="http://schemas.microsoft.com/office/drawing/2014/main" id="{ACFCE77B-2401-0609-91A3-19BCB97BED1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4001" y="254001"/>
            <a:ext cx="636699" cy="636699"/>
          </a:xfrm>
          <a:prstGeom prst="rect">
            <a:avLst/>
          </a:prstGeom>
        </p:spPr>
      </p:pic>
    </p:spTree>
    <p:extLst>
      <p:ext uri="{BB962C8B-B14F-4D97-AF65-F5344CB8AC3E}">
        <p14:creationId xmlns:p14="http://schemas.microsoft.com/office/powerpoint/2010/main" val="2293359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528138" y="1764617"/>
            <a:ext cx="11107979" cy="2389950"/>
          </a:xfrm>
          <a:prstGeom prst="rect">
            <a:avLst/>
          </a:prstGeom>
          <a:noFill/>
        </p:spPr>
        <p:txBody>
          <a:bodyPr wrap="square" rtlCol="0">
            <a:spAutoFit/>
          </a:bodyPr>
          <a:lstStyle/>
          <a:p>
            <a:pPr algn="just" defTabSz="609630"/>
            <a:r>
              <a:rPr lang="es-ES_tradnl" altLang="es-VE" sz="2133" b="1" dirty="0">
                <a:solidFill>
                  <a:prstClr val="white"/>
                </a:solidFill>
                <a:latin typeface="Arial" panose="020B0604020202020204" pitchFamily="34" charset="0"/>
                <a:cs typeface="Arial" panose="020B0604020202020204" pitchFamily="34" charset="0"/>
              </a:rPr>
              <a:t>Una noticia del 24 de agosto de 2022 afirma que la mayoría de las estafas son vía redes sociales, entre ellas la más utilizada es el </a:t>
            </a:r>
            <a:r>
              <a:rPr lang="es-ES_tradnl" altLang="es-VE" sz="2133" b="1" dirty="0" err="1">
                <a:solidFill>
                  <a:prstClr val="white"/>
                </a:solidFill>
                <a:latin typeface="Arial" panose="020B0604020202020204" pitchFamily="34" charset="0"/>
                <a:cs typeface="Arial" panose="020B0604020202020204" pitchFamily="34" charset="0"/>
              </a:rPr>
              <a:t>Whatsapp</a:t>
            </a:r>
            <a:r>
              <a:rPr lang="es-ES_tradnl" altLang="es-VE" sz="2133" b="1" dirty="0">
                <a:solidFill>
                  <a:prstClr val="white"/>
                </a:solidFill>
                <a:latin typeface="Arial" panose="020B0604020202020204" pitchFamily="34" charset="0"/>
                <a:cs typeface="Arial" panose="020B0604020202020204" pitchFamily="34" charset="0"/>
              </a:rPr>
              <a:t>. El CICPC destaca, que a través de esta aplicación solicitan un código de verificación en dos pasos, es decir, a través de una llamada telefónica piden el código, dicha llamada la realizan con números telefónicos que son fuera del país para hacerse pasar por la plataforma y ofrecer un servicio; el segundo paso que realizan es acceder a todos los contactos de las personas y solicitar cierta cantidad de dinero o datos bancarios. </a:t>
            </a:r>
          </a:p>
        </p:txBody>
      </p:sp>
      <p:sp>
        <p:nvSpPr>
          <p:cNvPr id="13" name="CuadroTexto 12"/>
          <p:cNvSpPr txBox="1"/>
          <p:nvPr/>
        </p:nvSpPr>
        <p:spPr>
          <a:xfrm>
            <a:off x="704424" y="457174"/>
            <a:ext cx="10949099" cy="913199"/>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CICPC: LA MAYORÍA DE LOS DELITOS INFORMÁTICOS ESTAN RELACIONADOS CON EL WHATSAPP</a:t>
            </a:r>
            <a:endParaRPr lang="es-VE" sz="2667" dirty="0">
              <a:solidFill>
                <a:srgbClr val="92D050"/>
              </a:solidFill>
              <a:latin typeface="Arial Black" panose="020B0A04020102020204" pitchFamily="34" charset="0"/>
            </a:endParaRPr>
          </a:p>
        </p:txBody>
      </p:sp>
      <p:pic>
        <p:nvPicPr>
          <p:cNvPr id="4" name="Imagen 3"/>
          <p:cNvPicPr>
            <a:picLocks noChangeAspect="1"/>
          </p:cNvPicPr>
          <p:nvPr/>
        </p:nvPicPr>
        <p:blipFill rotWithShape="1">
          <a:blip r:embed="rId6"/>
          <a:srcRect l="9091" t="2135" r="1298" b="1809"/>
          <a:stretch/>
        </p:blipFill>
        <p:spPr>
          <a:xfrm>
            <a:off x="4216400" y="4319700"/>
            <a:ext cx="3505200" cy="2286000"/>
          </a:xfrm>
          <a:prstGeom prst="rect">
            <a:avLst/>
          </a:prstGeom>
        </p:spPr>
      </p:pic>
      <p:pic>
        <p:nvPicPr>
          <p:cNvPr id="3" name="Picture 8">
            <a:extLst>
              <a:ext uri="{FF2B5EF4-FFF2-40B4-BE49-F238E27FC236}">
                <a16:creationId xmlns:a16="http://schemas.microsoft.com/office/drawing/2014/main" id="{B5ECFC79-0B97-C1D7-0DB4-AAF9AEF4190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1268239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sp>
        <p:nvSpPr>
          <p:cNvPr id="10" name="CuadroTexto 9"/>
          <p:cNvSpPr txBox="1"/>
          <p:nvPr/>
        </p:nvSpPr>
        <p:spPr>
          <a:xfrm>
            <a:off x="528138" y="1572114"/>
            <a:ext cx="11107979" cy="2061718"/>
          </a:xfrm>
          <a:prstGeom prst="rect">
            <a:avLst/>
          </a:prstGeom>
          <a:noFill/>
        </p:spPr>
        <p:txBody>
          <a:bodyPr wrap="square" rtlCol="0">
            <a:spAutoFit/>
          </a:bodyPr>
          <a:lstStyle/>
          <a:p>
            <a:pPr algn="just" defTabSz="609630"/>
            <a:r>
              <a:rPr lang="es-ES_tradnl" altLang="es-VE" sz="2133" b="1" dirty="0">
                <a:solidFill>
                  <a:prstClr val="white"/>
                </a:solidFill>
                <a:latin typeface="Arial" panose="020B0604020202020204" pitchFamily="34" charset="0"/>
                <a:cs typeface="Arial" panose="020B0604020202020204" pitchFamily="34" charset="0"/>
              </a:rPr>
              <a:t>Debido al auge de la plataforma, los ciberdelincuentes están cometiendo sus actos delictivos a través de ella, haciendo uso del phishing o spoofing, como, por ejemplo, decir mediante los videos en qué criptomoneda debería invertir o, generar falsos </a:t>
            </a:r>
            <a:r>
              <a:rPr lang="es-ES_tradnl" altLang="es-VE" sz="2133" b="1" dirty="0" err="1">
                <a:solidFill>
                  <a:prstClr val="white"/>
                </a:solidFill>
                <a:latin typeface="Arial" panose="020B0604020202020204" pitchFamily="34" charset="0"/>
                <a:cs typeface="Arial" panose="020B0604020202020204" pitchFamily="34" charset="0"/>
              </a:rPr>
              <a:t>check</a:t>
            </a:r>
            <a:r>
              <a:rPr lang="es-ES_tradnl" altLang="es-VE" sz="2133" b="1" dirty="0">
                <a:solidFill>
                  <a:prstClr val="white"/>
                </a:solidFill>
                <a:latin typeface="Arial" panose="020B0604020202020204" pitchFamily="34" charset="0"/>
                <a:cs typeface="Arial" panose="020B0604020202020204" pitchFamily="34" charset="0"/>
              </a:rPr>
              <a:t> de verificados y apoderarse de una cuenta con muchos seguidores. Uno de los extremos sería la réplica de la aplicación como un software malicioso, debido a que hay países no es la aplicación no es permitida.  </a:t>
            </a:r>
          </a:p>
        </p:txBody>
      </p:sp>
      <p:sp>
        <p:nvSpPr>
          <p:cNvPr id="13" name="CuadroTexto 12"/>
          <p:cNvSpPr txBox="1"/>
          <p:nvPr/>
        </p:nvSpPr>
        <p:spPr>
          <a:xfrm>
            <a:off x="704424" y="457174"/>
            <a:ext cx="10949099" cy="913199"/>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5 ESTAFAS QUE ESTÁN HACIENDO ESTRAGOS EN TIKTOK AHORA MISMO</a:t>
            </a:r>
            <a:endParaRPr lang="es-VE" sz="2667" dirty="0">
              <a:solidFill>
                <a:srgbClr val="92D050"/>
              </a:solidFill>
              <a:latin typeface="Arial Black" panose="020B0A04020102020204" pitchFamily="34" charset="0"/>
            </a:endParaRPr>
          </a:p>
        </p:txBody>
      </p:sp>
      <p:pic>
        <p:nvPicPr>
          <p:cNvPr id="7" name="Imagen 6"/>
          <p:cNvPicPr>
            <a:picLocks noChangeAspect="1"/>
          </p:cNvPicPr>
          <p:nvPr/>
        </p:nvPicPr>
        <p:blipFill>
          <a:blip r:embed="rId4"/>
          <a:stretch>
            <a:fillRect/>
          </a:stretch>
        </p:blipFill>
        <p:spPr>
          <a:xfrm>
            <a:off x="4386362" y="3930568"/>
            <a:ext cx="3585221" cy="2710635"/>
          </a:xfrm>
          <a:prstGeom prst="rect">
            <a:avLst/>
          </a:prstGeom>
        </p:spPr>
      </p:pic>
      <p:pic>
        <p:nvPicPr>
          <p:cNvPr id="3" name="Picture 8">
            <a:extLst>
              <a:ext uri="{FF2B5EF4-FFF2-40B4-BE49-F238E27FC236}">
                <a16:creationId xmlns:a16="http://schemas.microsoft.com/office/drawing/2014/main" id="{541E61A0-D3BA-43B2-5F84-3D7BFDF25A9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2694595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1328401" y="5969001"/>
            <a:ext cx="636699" cy="636699"/>
          </a:xfrm>
          <a:prstGeom prst="rect">
            <a:avLst/>
          </a:prstGeom>
        </p:spPr>
      </p:pic>
      <p:sp>
        <p:nvSpPr>
          <p:cNvPr id="10" name="CuadroTexto 9"/>
          <p:cNvSpPr txBox="1"/>
          <p:nvPr/>
        </p:nvSpPr>
        <p:spPr>
          <a:xfrm>
            <a:off x="515325" y="1346200"/>
            <a:ext cx="11107979" cy="2718180"/>
          </a:xfrm>
          <a:prstGeom prst="rect">
            <a:avLst/>
          </a:prstGeom>
          <a:noFill/>
        </p:spPr>
        <p:txBody>
          <a:bodyPr wrap="square" rtlCol="0">
            <a:spAutoFit/>
          </a:bodyPr>
          <a:lstStyle/>
          <a:p>
            <a:pPr marL="304815" indent="-304815" algn="just" defTabSz="609630">
              <a:buFont typeface="Wingdings" panose="05000000000000000000" pitchFamily="2" charset="2"/>
              <a:buChar char="Ø"/>
            </a:pPr>
            <a:r>
              <a:rPr lang="es-ES" altLang="es-VE" sz="2133" b="1" dirty="0">
                <a:solidFill>
                  <a:prstClr val="white"/>
                </a:solidFill>
                <a:latin typeface="Arial" panose="020B0604020202020204" pitchFamily="34" charset="0"/>
                <a:cs typeface="Arial" panose="020B0604020202020204" pitchFamily="34" charset="0"/>
              </a:rPr>
              <a:t>Una empresa puede cumplir con todos los estándares de seguridad, tener las mejores tecnologías, sistemas de detección de intrusos, gastar cientos de miles de dólares para mantener esa infraestructura… </a:t>
            </a:r>
          </a:p>
          <a:p>
            <a:pPr algn="just" defTabSz="609630"/>
            <a:endParaRPr lang="es-ES" altLang="es-VE" sz="2133" b="1" dirty="0">
              <a:solidFill>
                <a:prstClr val="white"/>
              </a:solidFill>
              <a:latin typeface="Arial" panose="020B0604020202020204" pitchFamily="34" charset="0"/>
              <a:cs typeface="Arial" panose="020B0604020202020204" pitchFamily="34" charset="0"/>
            </a:endParaRPr>
          </a:p>
          <a:p>
            <a:pPr marL="304815" indent="-304815" algn="just" defTabSz="609630">
              <a:buFont typeface="Wingdings" panose="05000000000000000000" pitchFamily="2" charset="2"/>
              <a:buChar char="Ø"/>
            </a:pPr>
            <a:r>
              <a:rPr lang="es-ES" altLang="es-VE" sz="2133" b="1" dirty="0">
                <a:solidFill>
                  <a:prstClr val="white"/>
                </a:solidFill>
                <a:latin typeface="Arial" panose="020B0604020202020204" pitchFamily="34" charset="0"/>
                <a:cs typeface="Arial" panose="020B0604020202020204" pitchFamily="34" charset="0"/>
              </a:rPr>
              <a:t>Pero si alguien de la empresa, ya sea de forma intencionada o como víctima ejecuta el pedido de alguien externo, el atacante entra a los sistemas y todo el dinero invertido en la tecnología sería desperdiciado. </a:t>
            </a:r>
          </a:p>
          <a:p>
            <a:pPr marL="342917" indent="-342917" algn="just" defTabSz="609630">
              <a:buFont typeface="+mj-lt"/>
              <a:buAutoNum type="arabicPeriod"/>
            </a:pPr>
            <a:endParaRPr lang="es-ES_tradnl" altLang="es-VE" sz="2133" b="1" dirty="0">
              <a:solidFill>
                <a:prstClr val="white"/>
              </a:solidFill>
              <a:latin typeface="Arial" panose="020B0604020202020204" pitchFamily="34" charset="0"/>
              <a:cs typeface="Arial" panose="020B0604020202020204" pitchFamily="34" charset="0"/>
            </a:endParaRPr>
          </a:p>
        </p:txBody>
      </p:sp>
      <p:sp>
        <p:nvSpPr>
          <p:cNvPr id="13" name="CuadroTexto 12"/>
          <p:cNvSpPr txBox="1"/>
          <p:nvPr/>
        </p:nvSpPr>
        <p:spPr>
          <a:xfrm>
            <a:off x="2809376" y="435906"/>
            <a:ext cx="9144000" cy="502766"/>
          </a:xfrm>
          <a:prstGeom prst="rect">
            <a:avLst/>
          </a:prstGeom>
          <a:noFill/>
        </p:spPr>
        <p:txBody>
          <a:bodyPr wrap="square" rtlCol="0">
            <a:spAutoFit/>
          </a:bodyPr>
          <a:lstStyle/>
          <a:p>
            <a:pPr algn="r" defTabSz="609630"/>
            <a:r>
              <a:rPr lang="es-ES" sz="2667" dirty="0">
                <a:solidFill>
                  <a:srgbClr val="92D050"/>
                </a:solidFill>
                <a:latin typeface="Arial Black" panose="020B0A04020102020204" pitchFamily="34" charset="0"/>
              </a:rPr>
              <a:t>¿Cómo Piensan los Hackers?</a:t>
            </a:r>
            <a:endParaRPr lang="es-VE" sz="2667" dirty="0">
              <a:solidFill>
                <a:srgbClr val="92D050"/>
              </a:solidFill>
              <a:latin typeface="Arial Black" panose="020B0A04020102020204" pitchFamily="34" charset="0"/>
            </a:endParaRPr>
          </a:p>
        </p:txBody>
      </p:sp>
      <p:pic>
        <p:nvPicPr>
          <p:cNvPr id="7" name="Marcador de contenido 1"/>
          <p:cNvPicPr>
            <a:picLocks noChangeAspect="1"/>
          </p:cNvPicPr>
          <p:nvPr/>
        </p:nvPicPr>
        <p:blipFill>
          <a:blip r:embed="rId6"/>
          <a:stretch>
            <a:fillRect/>
          </a:stretch>
        </p:blipFill>
        <p:spPr>
          <a:xfrm>
            <a:off x="4165600" y="4001326"/>
            <a:ext cx="3454400" cy="2598513"/>
          </a:xfrm>
          <a:prstGeom prst="rect">
            <a:avLst/>
          </a:prstGeom>
        </p:spPr>
      </p:pic>
      <p:sp>
        <p:nvSpPr>
          <p:cNvPr id="11" name="CuadroTexto 10"/>
          <p:cNvSpPr txBox="1"/>
          <p:nvPr/>
        </p:nvSpPr>
        <p:spPr>
          <a:xfrm>
            <a:off x="7823200" y="6287350"/>
            <a:ext cx="2248749" cy="420564"/>
          </a:xfrm>
          <a:prstGeom prst="rect">
            <a:avLst/>
          </a:prstGeom>
          <a:noFill/>
        </p:spPr>
        <p:txBody>
          <a:bodyPr wrap="square" rtlCol="0">
            <a:spAutoFit/>
          </a:bodyPr>
          <a:lstStyle/>
          <a:p>
            <a:pPr algn="just" defTabSz="609630"/>
            <a:r>
              <a:rPr lang="es-ES" altLang="es-VE" sz="2133" b="1" dirty="0">
                <a:solidFill>
                  <a:prstClr val="white"/>
                </a:solidFill>
                <a:latin typeface="Arial" panose="020B0604020202020204" pitchFamily="34" charset="0"/>
                <a:cs typeface="Arial" panose="020B0604020202020204" pitchFamily="34" charset="0"/>
              </a:rPr>
              <a:t>Kevin </a:t>
            </a:r>
            <a:r>
              <a:rPr lang="es-ES" altLang="es-VE" sz="2133" b="1" dirty="0" err="1">
                <a:solidFill>
                  <a:prstClr val="white"/>
                </a:solidFill>
                <a:latin typeface="Arial" panose="020B0604020202020204" pitchFamily="34" charset="0"/>
                <a:cs typeface="Arial" panose="020B0604020202020204" pitchFamily="34" charset="0"/>
              </a:rPr>
              <a:t>Mitnick</a:t>
            </a:r>
            <a:endParaRPr lang="es-ES_tradnl" altLang="es-VE" sz="2133" b="1" dirty="0">
              <a:solidFill>
                <a:prstClr val="white"/>
              </a:solidFill>
              <a:latin typeface="Arial" panose="020B0604020202020204" pitchFamily="34" charset="0"/>
              <a:cs typeface="Arial" panose="020B0604020202020204" pitchFamily="34" charset="0"/>
            </a:endParaRPr>
          </a:p>
        </p:txBody>
      </p:sp>
      <p:pic>
        <p:nvPicPr>
          <p:cNvPr id="3" name="Picture 8">
            <a:extLst>
              <a:ext uri="{FF2B5EF4-FFF2-40B4-BE49-F238E27FC236}">
                <a16:creationId xmlns:a16="http://schemas.microsoft.com/office/drawing/2014/main" id="{03EF9B4B-B6D5-D48C-6141-071E41B804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Tree>
    <p:extLst>
      <p:ext uri="{BB962C8B-B14F-4D97-AF65-F5344CB8AC3E}">
        <p14:creationId xmlns:p14="http://schemas.microsoft.com/office/powerpoint/2010/main" val="3639916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CuadroTexto 20"/>
          <p:cNvSpPr txBox="1"/>
          <p:nvPr/>
        </p:nvSpPr>
        <p:spPr>
          <a:xfrm>
            <a:off x="300869" y="364588"/>
            <a:ext cx="11440555" cy="502766"/>
          </a:xfrm>
          <a:prstGeom prst="rect">
            <a:avLst/>
          </a:prstGeom>
          <a:noFill/>
        </p:spPr>
        <p:txBody>
          <a:bodyPr wrap="square" rtlCol="0">
            <a:spAutoFit/>
          </a:bodyPr>
          <a:lstStyle/>
          <a:p>
            <a:pPr defTabSz="609630"/>
            <a:r>
              <a:rPr lang="es-ES" sz="2667" dirty="0">
                <a:solidFill>
                  <a:srgbClr val="1F497D"/>
                </a:solidFill>
                <a:latin typeface="Arial Black" panose="020B0A04020102020204" pitchFamily="34" charset="0"/>
              </a:rPr>
              <a:t>Elementos de Seguridad de Información</a:t>
            </a:r>
            <a:endParaRPr lang="es-VE" sz="2667" dirty="0">
              <a:solidFill>
                <a:srgbClr val="1F497D"/>
              </a:solidFill>
              <a:latin typeface="Arial Black" panose="020B0A04020102020204" pitchFamily="34" charset="0"/>
            </a:endParaRPr>
          </a:p>
        </p:txBody>
      </p:sp>
      <p:sp>
        <p:nvSpPr>
          <p:cNvPr id="35" name="Elipse 34"/>
          <p:cNvSpPr/>
          <p:nvPr/>
        </p:nvSpPr>
        <p:spPr>
          <a:xfrm>
            <a:off x="2133600" y="963246"/>
            <a:ext cx="8229600" cy="584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36" name="Triángulo isósceles 35"/>
          <p:cNvSpPr/>
          <p:nvPr/>
        </p:nvSpPr>
        <p:spPr>
          <a:xfrm>
            <a:off x="2997200" y="963246"/>
            <a:ext cx="6478937" cy="4651097"/>
          </a:xfrm>
          <a:prstGeom prst="triangle">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defTabSz="609630"/>
            <a:endParaRPr lang="es-VE" sz="1200">
              <a:solidFill>
                <a:prstClr val="black"/>
              </a:solidFill>
              <a:latin typeface="Calibri"/>
            </a:endParaRPr>
          </a:p>
        </p:txBody>
      </p:sp>
      <p:sp>
        <p:nvSpPr>
          <p:cNvPr id="37" name="Triángulo isósceles 36"/>
          <p:cNvSpPr/>
          <p:nvPr/>
        </p:nvSpPr>
        <p:spPr>
          <a:xfrm rot="10800000">
            <a:off x="4673601" y="3198446"/>
            <a:ext cx="3151349" cy="2480441"/>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38" name="CuadroTexto 37"/>
          <p:cNvSpPr txBox="1"/>
          <p:nvPr/>
        </p:nvSpPr>
        <p:spPr>
          <a:xfrm>
            <a:off x="5288265" y="2386254"/>
            <a:ext cx="1922019" cy="379656"/>
          </a:xfrm>
          <a:prstGeom prst="rect">
            <a:avLst/>
          </a:prstGeom>
          <a:noFill/>
        </p:spPr>
        <p:txBody>
          <a:bodyPr wrap="square" rtlCol="0">
            <a:spAutoFit/>
          </a:bodyPr>
          <a:lstStyle/>
          <a:p>
            <a:pPr algn="ctr" defTabSz="609630"/>
            <a:r>
              <a:rPr lang="es-ES" sz="1867" dirty="0">
                <a:solidFill>
                  <a:prstClr val="black"/>
                </a:solidFill>
                <a:latin typeface="Arial" panose="020B0604020202020204" pitchFamily="34" charset="0"/>
                <a:cs typeface="Arial" panose="020B0604020202020204" pitchFamily="34" charset="0"/>
              </a:rPr>
              <a:t>INTEGRIDAD</a:t>
            </a:r>
            <a:endParaRPr lang="es-VE" sz="1867" dirty="0">
              <a:solidFill>
                <a:prstClr val="black"/>
              </a:solidFill>
              <a:latin typeface="Arial" panose="020B0604020202020204" pitchFamily="34" charset="0"/>
              <a:cs typeface="Arial" panose="020B0604020202020204" pitchFamily="34" charset="0"/>
            </a:endParaRPr>
          </a:p>
        </p:txBody>
      </p:sp>
      <p:sp>
        <p:nvSpPr>
          <p:cNvPr id="39" name="CuadroTexto 38"/>
          <p:cNvSpPr txBox="1"/>
          <p:nvPr/>
        </p:nvSpPr>
        <p:spPr>
          <a:xfrm>
            <a:off x="3251836" y="4938003"/>
            <a:ext cx="2843529" cy="379656"/>
          </a:xfrm>
          <a:prstGeom prst="rect">
            <a:avLst/>
          </a:prstGeom>
          <a:noFill/>
        </p:spPr>
        <p:txBody>
          <a:bodyPr wrap="square" rtlCol="0">
            <a:spAutoFit/>
          </a:bodyPr>
          <a:lstStyle/>
          <a:p>
            <a:pPr algn="ctr" defTabSz="609630"/>
            <a:r>
              <a:rPr lang="es-ES" sz="1867" dirty="0">
                <a:solidFill>
                  <a:prstClr val="black"/>
                </a:solidFill>
                <a:latin typeface="Arial" panose="020B0604020202020204" pitchFamily="34" charset="0"/>
                <a:cs typeface="Arial" panose="020B0604020202020204" pitchFamily="34" charset="0"/>
              </a:rPr>
              <a:t>CONFIDENCIALIDAD</a:t>
            </a:r>
            <a:endParaRPr lang="es-VE" sz="1867" dirty="0">
              <a:solidFill>
                <a:prstClr val="black"/>
              </a:solidFill>
              <a:latin typeface="Arial" panose="020B0604020202020204" pitchFamily="34" charset="0"/>
              <a:cs typeface="Arial" panose="020B0604020202020204" pitchFamily="34" charset="0"/>
            </a:endParaRPr>
          </a:p>
        </p:txBody>
      </p:sp>
      <p:sp>
        <p:nvSpPr>
          <p:cNvPr id="40" name="CuadroTexto 39"/>
          <p:cNvSpPr txBox="1"/>
          <p:nvPr/>
        </p:nvSpPr>
        <p:spPr>
          <a:xfrm>
            <a:off x="6635696" y="4938003"/>
            <a:ext cx="2444023" cy="379656"/>
          </a:xfrm>
          <a:prstGeom prst="rect">
            <a:avLst/>
          </a:prstGeom>
          <a:noFill/>
        </p:spPr>
        <p:txBody>
          <a:bodyPr wrap="square" rtlCol="0">
            <a:spAutoFit/>
          </a:bodyPr>
          <a:lstStyle/>
          <a:p>
            <a:pPr algn="ctr" defTabSz="609630"/>
            <a:r>
              <a:rPr lang="es-ES" sz="1867" dirty="0">
                <a:solidFill>
                  <a:prstClr val="black"/>
                </a:solidFill>
                <a:latin typeface="Arial" panose="020B0604020202020204" pitchFamily="34" charset="0"/>
                <a:cs typeface="Arial" panose="020B0604020202020204" pitchFamily="34" charset="0"/>
              </a:rPr>
              <a:t>DISPONIBILIDAD</a:t>
            </a:r>
            <a:endParaRPr lang="es-VE" sz="1867" dirty="0">
              <a:solidFill>
                <a:prstClr val="black"/>
              </a:solidFill>
              <a:latin typeface="Arial" panose="020B0604020202020204" pitchFamily="34" charset="0"/>
              <a:cs typeface="Arial" panose="020B0604020202020204" pitchFamily="34" charset="0"/>
            </a:endParaRPr>
          </a:p>
        </p:txBody>
      </p:sp>
      <p:sp>
        <p:nvSpPr>
          <p:cNvPr id="41" name="CuadroTexto 40"/>
          <p:cNvSpPr txBox="1"/>
          <p:nvPr/>
        </p:nvSpPr>
        <p:spPr>
          <a:xfrm>
            <a:off x="5063250" y="4011246"/>
            <a:ext cx="2342909" cy="379656"/>
          </a:xfrm>
          <a:prstGeom prst="rect">
            <a:avLst/>
          </a:prstGeom>
          <a:noFill/>
        </p:spPr>
        <p:txBody>
          <a:bodyPr wrap="square" rtlCol="0">
            <a:spAutoFit/>
          </a:bodyPr>
          <a:lstStyle/>
          <a:p>
            <a:pPr algn="ctr" defTabSz="609630"/>
            <a:r>
              <a:rPr lang="es-ES" sz="1867" dirty="0">
                <a:solidFill>
                  <a:prstClr val="black"/>
                </a:solidFill>
                <a:latin typeface="Arial" panose="020B0604020202020204" pitchFamily="34" charset="0"/>
                <a:cs typeface="Arial" panose="020B0604020202020204" pitchFamily="34" charset="0"/>
              </a:rPr>
              <a:t>INFORMACIÓN</a:t>
            </a:r>
            <a:endParaRPr lang="es-VE" sz="1867" dirty="0">
              <a:solidFill>
                <a:prstClr val="black"/>
              </a:solidFill>
              <a:latin typeface="Arial" panose="020B0604020202020204" pitchFamily="34" charset="0"/>
              <a:cs typeface="Arial" panose="020B0604020202020204" pitchFamily="34" charset="0"/>
            </a:endParaRPr>
          </a:p>
        </p:txBody>
      </p:sp>
      <p:sp>
        <p:nvSpPr>
          <p:cNvPr id="42" name="Flecha derecha 41"/>
          <p:cNvSpPr/>
          <p:nvPr/>
        </p:nvSpPr>
        <p:spPr>
          <a:xfrm rot="2409884">
            <a:off x="1726733" y="1108905"/>
            <a:ext cx="1320800" cy="965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43" name="Flecha derecha 42"/>
          <p:cNvSpPr/>
          <p:nvPr/>
        </p:nvSpPr>
        <p:spPr>
          <a:xfrm rot="19267052">
            <a:off x="1668281" y="5585178"/>
            <a:ext cx="1320800" cy="965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44" name="Flecha derecha 43"/>
          <p:cNvSpPr/>
          <p:nvPr/>
        </p:nvSpPr>
        <p:spPr>
          <a:xfrm rot="8576111">
            <a:off x="9447371" y="1086224"/>
            <a:ext cx="1320800" cy="965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45" name="Flecha derecha 44"/>
          <p:cNvSpPr/>
          <p:nvPr/>
        </p:nvSpPr>
        <p:spPr>
          <a:xfrm rot="13599927">
            <a:off x="9342103" y="5736819"/>
            <a:ext cx="1320800" cy="965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46" name="CuadroTexto 45"/>
          <p:cNvSpPr txBox="1"/>
          <p:nvPr/>
        </p:nvSpPr>
        <p:spPr>
          <a:xfrm rot="2350792">
            <a:off x="1723448" y="1437637"/>
            <a:ext cx="1210463" cy="276999"/>
          </a:xfrm>
          <a:prstGeom prst="rect">
            <a:avLst/>
          </a:prstGeom>
          <a:noFill/>
        </p:spPr>
        <p:txBody>
          <a:bodyPr wrap="square" rtlCol="0">
            <a:spAutoFit/>
          </a:bodyPr>
          <a:lstStyle/>
          <a:p>
            <a:pPr defTabSz="609630"/>
            <a:r>
              <a:rPr lang="es-ES" sz="1200" b="1" dirty="0">
                <a:solidFill>
                  <a:prstClr val="black"/>
                </a:solidFill>
                <a:latin typeface="Arial" panose="020B0604020202020204" pitchFamily="34" charset="0"/>
                <a:cs typeface="Arial" panose="020B0604020202020204" pitchFamily="34" charset="0"/>
              </a:rPr>
              <a:t>Intrusiones</a:t>
            </a:r>
            <a:endParaRPr lang="es-VE" sz="1200" b="1" dirty="0">
              <a:solidFill>
                <a:prstClr val="black"/>
              </a:solidFill>
              <a:latin typeface="Arial" panose="020B0604020202020204" pitchFamily="34" charset="0"/>
              <a:cs typeface="Arial" panose="020B0604020202020204" pitchFamily="34" charset="0"/>
            </a:endParaRPr>
          </a:p>
        </p:txBody>
      </p:sp>
      <p:sp>
        <p:nvSpPr>
          <p:cNvPr id="47" name="CuadroTexto 46"/>
          <p:cNvSpPr txBox="1"/>
          <p:nvPr/>
        </p:nvSpPr>
        <p:spPr>
          <a:xfrm rot="19277983">
            <a:off x="1955789" y="5958269"/>
            <a:ext cx="679529" cy="276999"/>
          </a:xfrm>
          <a:prstGeom prst="rect">
            <a:avLst/>
          </a:prstGeom>
          <a:noFill/>
        </p:spPr>
        <p:txBody>
          <a:bodyPr wrap="square" rtlCol="0">
            <a:spAutoFit/>
          </a:bodyPr>
          <a:lstStyle/>
          <a:p>
            <a:pPr defTabSz="609630"/>
            <a:r>
              <a:rPr lang="es-ES" sz="1200" b="1" dirty="0">
                <a:solidFill>
                  <a:prstClr val="black"/>
                </a:solidFill>
                <a:latin typeface="Arial" panose="020B0604020202020204" pitchFamily="34" charset="0"/>
                <a:cs typeface="Arial" panose="020B0604020202020204" pitchFamily="34" charset="0"/>
              </a:rPr>
              <a:t>Virus</a:t>
            </a:r>
            <a:endParaRPr lang="es-VE" sz="1200" b="1" dirty="0">
              <a:solidFill>
                <a:prstClr val="black"/>
              </a:solidFill>
              <a:latin typeface="Arial" panose="020B0604020202020204" pitchFamily="34" charset="0"/>
              <a:cs typeface="Arial" panose="020B0604020202020204" pitchFamily="34" charset="0"/>
            </a:endParaRPr>
          </a:p>
        </p:txBody>
      </p:sp>
      <p:sp>
        <p:nvSpPr>
          <p:cNvPr id="48" name="CuadroTexto 47"/>
          <p:cNvSpPr txBox="1"/>
          <p:nvPr/>
        </p:nvSpPr>
        <p:spPr>
          <a:xfrm rot="2764033">
            <a:off x="9686336" y="6231392"/>
            <a:ext cx="1151085" cy="461665"/>
          </a:xfrm>
          <a:prstGeom prst="rect">
            <a:avLst/>
          </a:prstGeom>
          <a:noFill/>
        </p:spPr>
        <p:txBody>
          <a:bodyPr wrap="square" rtlCol="0">
            <a:spAutoFit/>
          </a:bodyPr>
          <a:lstStyle/>
          <a:p>
            <a:pPr defTabSz="609630"/>
            <a:r>
              <a:rPr lang="es-ES" sz="1200" b="1" dirty="0">
                <a:solidFill>
                  <a:prstClr val="black"/>
                </a:solidFill>
                <a:latin typeface="Arial" panose="020B0604020202020204" pitchFamily="34" charset="0"/>
                <a:cs typeface="Arial" panose="020B0604020202020204" pitchFamily="34" charset="0"/>
              </a:rPr>
              <a:t>Ataque Físico</a:t>
            </a:r>
            <a:endParaRPr lang="es-VE" sz="1200" b="1" dirty="0">
              <a:solidFill>
                <a:prstClr val="black"/>
              </a:solidFill>
              <a:latin typeface="Arial" panose="020B0604020202020204" pitchFamily="34" charset="0"/>
              <a:cs typeface="Arial" panose="020B0604020202020204" pitchFamily="34" charset="0"/>
            </a:endParaRPr>
          </a:p>
        </p:txBody>
      </p:sp>
      <p:sp>
        <p:nvSpPr>
          <p:cNvPr id="49" name="CuadroTexto 48"/>
          <p:cNvSpPr txBox="1"/>
          <p:nvPr/>
        </p:nvSpPr>
        <p:spPr>
          <a:xfrm rot="19268474">
            <a:off x="9589075" y="1184693"/>
            <a:ext cx="1345607" cy="461665"/>
          </a:xfrm>
          <a:prstGeom prst="rect">
            <a:avLst/>
          </a:prstGeom>
          <a:noFill/>
        </p:spPr>
        <p:txBody>
          <a:bodyPr wrap="square" rtlCol="0">
            <a:spAutoFit/>
          </a:bodyPr>
          <a:lstStyle/>
          <a:p>
            <a:pPr defTabSz="609630"/>
            <a:r>
              <a:rPr lang="es-ES" sz="1200" b="1" dirty="0">
                <a:solidFill>
                  <a:prstClr val="black"/>
                </a:solidFill>
                <a:latin typeface="Arial" panose="020B0604020202020204" pitchFamily="34" charset="0"/>
                <a:cs typeface="Arial" panose="020B0604020202020204" pitchFamily="34" charset="0"/>
              </a:rPr>
              <a:t>Piratería informática</a:t>
            </a:r>
            <a:endParaRPr lang="es-VE" sz="1200" b="1" dirty="0">
              <a:solidFill>
                <a:prstClr val="black"/>
              </a:solidFill>
              <a:latin typeface="Arial" panose="020B0604020202020204" pitchFamily="34" charset="0"/>
              <a:cs typeface="Arial" panose="020B0604020202020204" pitchFamily="34" charset="0"/>
            </a:endParaRPr>
          </a:p>
        </p:txBody>
      </p:sp>
      <p:sp>
        <p:nvSpPr>
          <p:cNvPr id="19" name="Flecha derecha 18"/>
          <p:cNvSpPr/>
          <p:nvPr/>
        </p:nvSpPr>
        <p:spPr>
          <a:xfrm rot="10800000">
            <a:off x="9733593" y="3230207"/>
            <a:ext cx="1847780" cy="136719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s-VE" sz="1200">
              <a:solidFill>
                <a:prstClr val="white"/>
              </a:solidFill>
              <a:latin typeface="Calibri"/>
            </a:endParaRPr>
          </a:p>
        </p:txBody>
      </p:sp>
      <p:sp>
        <p:nvSpPr>
          <p:cNvPr id="20" name="CuadroTexto 19"/>
          <p:cNvSpPr txBox="1"/>
          <p:nvPr/>
        </p:nvSpPr>
        <p:spPr>
          <a:xfrm>
            <a:off x="9997721" y="3708856"/>
            <a:ext cx="1472735" cy="461665"/>
          </a:xfrm>
          <a:prstGeom prst="rect">
            <a:avLst/>
          </a:prstGeom>
          <a:noFill/>
        </p:spPr>
        <p:txBody>
          <a:bodyPr wrap="square" rtlCol="0">
            <a:spAutoFit/>
          </a:bodyPr>
          <a:lstStyle/>
          <a:p>
            <a:pPr algn="ctr" defTabSz="609630"/>
            <a:r>
              <a:rPr lang="es-ES" sz="1200" b="1" dirty="0">
                <a:solidFill>
                  <a:prstClr val="black"/>
                </a:solidFill>
                <a:latin typeface="Arial" panose="020B0604020202020204" pitchFamily="34" charset="0"/>
                <a:cs typeface="Arial" panose="020B0604020202020204" pitchFamily="34" charset="0"/>
              </a:rPr>
              <a:t>CAPA DE </a:t>
            </a:r>
          </a:p>
          <a:p>
            <a:pPr algn="ctr" defTabSz="609630"/>
            <a:r>
              <a:rPr lang="es-ES" sz="1200" b="1" dirty="0">
                <a:solidFill>
                  <a:prstClr val="black"/>
                </a:solidFill>
                <a:latin typeface="Arial" panose="020B0604020202020204" pitchFamily="34" charset="0"/>
                <a:cs typeface="Arial" panose="020B0604020202020204" pitchFamily="34" charset="0"/>
              </a:rPr>
              <a:t>PROTECCIÓN</a:t>
            </a:r>
            <a:endParaRPr lang="es-VE" sz="12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221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p:bldP spid="39" grpId="0"/>
      <p:bldP spid="40" grpId="0"/>
      <p:bldP spid="41" grpId="0"/>
      <p:bldP spid="42" grpId="0" animBg="1"/>
      <p:bldP spid="43" grpId="0" animBg="1"/>
      <p:bldP spid="44" grpId="0" animBg="1"/>
      <p:bldP spid="45" grpId="0" animBg="1"/>
      <p:bldP spid="46" grpId="0"/>
      <p:bldP spid="47" grpId="0"/>
      <p:bldP spid="48" grpId="0"/>
      <p:bldP spid="49" grpId="0"/>
      <p:bldP spid="19" grpId="0" animBg="1"/>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1" y="5905305"/>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27;p5"/>
          <p:cNvSpPr/>
          <p:nvPr/>
        </p:nvSpPr>
        <p:spPr>
          <a:xfrm rot="16200000" flipH="1" flipV="1">
            <a:off x="6032846" y="-111240"/>
            <a:ext cx="150800" cy="122016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116121" tIns="58044" rIns="116121" bIns="58044"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286"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4" name="TextBox 90"/>
          <p:cNvSpPr txBox="1"/>
          <p:nvPr/>
        </p:nvSpPr>
        <p:spPr>
          <a:xfrm>
            <a:off x="531442" y="5989895"/>
            <a:ext cx="1111188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Arial" panose="020B0604020202020204" pitchFamily="34" charset="0"/>
                <a:ea typeface="Montserrat Bold" charset="0"/>
                <a:cs typeface="Arial" panose="020B0604020202020204" pitchFamily="34" charset="0"/>
              </a:rPr>
              <a:t>Políticas de Seguridad de Información</a:t>
            </a:r>
            <a:endParaRPr kumimoji="0" lang="en-US" sz="3300" b="1" i="0" u="none" strike="noStrike" kern="1200" cap="none" spc="0" normalizeH="0" baseline="0" noProof="0" dirty="0">
              <a:ln>
                <a:noFill/>
              </a:ln>
              <a:solidFill>
                <a:prstClr val="white"/>
              </a:solidFill>
              <a:effectLst/>
              <a:uLnTx/>
              <a:uFillTx/>
              <a:latin typeface="Arial" panose="020B0604020202020204" pitchFamily="34" charset="0"/>
              <a:ea typeface="Montserrat Bold" charset="0"/>
              <a:cs typeface="Arial" panose="020B0604020202020204" pitchFamily="34" charset="0"/>
            </a:endParaRPr>
          </a:p>
        </p:txBody>
      </p:sp>
      <p:pic>
        <p:nvPicPr>
          <p:cNvPr id="2" name="Imagen 1"/>
          <p:cNvPicPr>
            <a:picLocks noChangeAspect="1"/>
          </p:cNvPicPr>
          <p:nvPr/>
        </p:nvPicPr>
        <p:blipFill>
          <a:blip r:embed="rId3"/>
          <a:stretch>
            <a:fillRect/>
          </a:stretch>
        </p:blipFill>
        <p:spPr>
          <a:xfrm>
            <a:off x="0" y="-1"/>
            <a:ext cx="12192000" cy="5914159"/>
          </a:xfrm>
          <a:prstGeom prst="rect">
            <a:avLst/>
          </a:prstGeom>
        </p:spPr>
      </p:pic>
    </p:spTree>
    <p:extLst>
      <p:ext uri="{BB962C8B-B14F-4D97-AF65-F5344CB8AC3E}">
        <p14:creationId xmlns:p14="http://schemas.microsoft.com/office/powerpoint/2010/main" val="2810985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Introducción</a:t>
            </a:r>
          </a:p>
        </p:txBody>
      </p:sp>
      <p:sp>
        <p:nvSpPr>
          <p:cNvPr id="5" name="Rectángulo 4"/>
          <p:cNvSpPr/>
          <p:nvPr/>
        </p:nvSpPr>
        <p:spPr>
          <a:xfrm>
            <a:off x="1277762" y="1461736"/>
            <a:ext cx="9399204" cy="4247317"/>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En Banesco Banco Universal, C.A., confluye una alta densidad de interconexiones de sistemas y redes, en los cuales subyacen vulnerabilidades propias de estas plataformas, la operación expone a la organización, a un ecosistema lleno de riesgos generados por amenazas, errores y fallos representando retos importantes en el campo de la Seguridad de la Información.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Este entorno adverso, hace que la Seguridad de la Información, adquiera un rol crítico para  soportar y garantizar la confidencialidad, integridad y disponibilidad de la información, para ello se requiere un tratamiento profundo, que se traduzca en un entorno de operación seguro, una herramienta probada para alcanzar este fin, consiste en la aplicación de un Sistema de Gestión de Seguridad de Información, el cual está conformado por las Políticas de Seguridad de Información, los análisis de riesgo, los procesos y las prácticas de seguridad aplicadas por un Capital Humano sensibilizado y debidamente entrenado.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En esta presentación se desarrollan los fundamentos de las Políticas de Seguridad, como parte primordial de un Sistema de Gestión de Seguridad de Información (SGSI).</a:t>
            </a: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397482"/>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17047" y="40028"/>
            <a:ext cx="12192000" cy="74770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VE" sz="32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¿Qué es Seguridad de Información? </a:t>
            </a:r>
          </a:p>
        </p:txBody>
      </p:sp>
      <p:sp>
        <p:nvSpPr>
          <p:cNvPr id="5" name="Rectángulo 4"/>
          <p:cNvSpPr/>
          <p:nvPr/>
        </p:nvSpPr>
        <p:spPr>
          <a:xfrm>
            <a:off x="1910841" y="1566382"/>
            <a:ext cx="8404411" cy="1200329"/>
          </a:xfrm>
          <a:prstGeom prst="rect">
            <a:avLst/>
          </a:prstGeom>
          <a:solidFill>
            <a:schemeClr val="bg1"/>
          </a:solidFill>
        </p:spPr>
        <p:txBody>
          <a:bodyPr wrap="square">
            <a:spAutoFit/>
          </a:bodyPr>
          <a:lstStyle/>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Son todos los procesos, controles, así como todas las medidas reactivas, preventivas o proactivas, diseñadas para resguardar y proteger la información con el fin de mantener su confidencialidad, la disponibilidad e integridad de la Información.</a:t>
            </a: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n 2"/>
          <p:cNvPicPr>
            <a:picLocks noChangeAspect="1"/>
          </p:cNvPicPr>
          <p:nvPr/>
        </p:nvPicPr>
        <p:blipFill>
          <a:blip r:embed="rId2"/>
          <a:stretch>
            <a:fillRect/>
          </a:stretch>
        </p:blipFill>
        <p:spPr>
          <a:xfrm>
            <a:off x="2916449" y="3076015"/>
            <a:ext cx="6376147" cy="2857500"/>
          </a:xfrm>
          <a:prstGeom prst="rect">
            <a:avLst/>
          </a:prstGeom>
        </p:spPr>
      </p:pic>
    </p:spTree>
    <p:extLst>
      <p:ext uri="{BB962C8B-B14F-4D97-AF65-F5344CB8AC3E}">
        <p14:creationId xmlns:p14="http://schemas.microsoft.com/office/powerpoint/2010/main" val="4043444736"/>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17047" y="40028"/>
            <a:ext cx="12192000" cy="74770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VE" sz="32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Políticas de Seguridad de Información </a:t>
            </a:r>
          </a:p>
        </p:txBody>
      </p:sp>
      <p:sp>
        <p:nvSpPr>
          <p:cNvPr id="5" name="Rectángulo 4"/>
          <p:cNvSpPr/>
          <p:nvPr/>
        </p:nvSpPr>
        <p:spPr>
          <a:xfrm>
            <a:off x="188259" y="1600200"/>
            <a:ext cx="6225988" cy="3416320"/>
          </a:xfrm>
          <a:prstGeom prst="rect">
            <a:avLst/>
          </a:prstGeom>
          <a:solidFill>
            <a:schemeClr val="bg1"/>
          </a:solidFill>
        </p:spPr>
        <p:txBody>
          <a:bodyPr wrap="square">
            <a:spAutoFit/>
          </a:bodyPr>
          <a:lstStyle/>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s-VE" altLang="es-VE" sz="1800" b="0" i="0" u="none" strike="noStrike" kern="1200" cap="none" spc="0" normalizeH="0" baseline="0" noProof="0" dirty="0">
                <a:ln>
                  <a:noFill/>
                </a:ln>
                <a:solidFill>
                  <a:prstClr val="black"/>
                </a:solidFill>
                <a:effectLst/>
                <a:uLnTx/>
                <a:uFillTx/>
                <a:latin typeface="Calibri" panose="020F0502020204030204"/>
                <a:ea typeface="+mn-ea"/>
                <a:cs typeface="+mn-cs"/>
              </a:rPr>
              <a:t>Las políticas de seguridad de la información son un conjunto de documentos de alto nivel, que definen los lineamientos, las directrices, responsabilidades y las acciones a seguir por la organización para proteger la información a través de prevenir, detectar y responder ante errores y ataques de posibles:</a:t>
            </a:r>
          </a:p>
          <a:p>
            <a:pPr marL="1371600" marR="0" lvl="3" indent="-285750" algn="just" defTabSz="914400" rtl="0" eaLnBrk="1" fontAlgn="auto" latinLnBrk="0" hangingPunct="1">
              <a:lnSpc>
                <a:spcPct val="150000"/>
              </a:lnSpc>
              <a:spcBef>
                <a:spcPct val="0"/>
              </a:spcBef>
              <a:spcAft>
                <a:spcPts val="0"/>
              </a:spcAft>
              <a:buClr>
                <a:srgbClr val="000000"/>
              </a:buClr>
              <a:buSz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Divulgaciones no autorizadas</a:t>
            </a:r>
          </a:p>
          <a:p>
            <a:pPr marL="1371600" marR="0" lvl="3" indent="-285750" algn="just" defTabSz="914400" rtl="0" eaLnBrk="1" fontAlgn="auto" latinLnBrk="0" hangingPunct="1">
              <a:lnSpc>
                <a:spcPct val="150000"/>
              </a:lnSpc>
              <a:spcBef>
                <a:spcPct val="0"/>
              </a:spcBef>
              <a:spcAft>
                <a:spcPts val="0"/>
              </a:spcAft>
              <a:buClr>
                <a:srgbClr val="000000"/>
              </a:buClr>
              <a:buSz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 Transferencias</a:t>
            </a:r>
          </a:p>
          <a:p>
            <a:pPr marL="1371600" marR="0" lvl="3" indent="-285750" algn="just" defTabSz="914400" rtl="0" eaLnBrk="1" fontAlgn="auto" latinLnBrk="0" hangingPunct="1">
              <a:lnSpc>
                <a:spcPct val="150000"/>
              </a:lnSpc>
              <a:spcBef>
                <a:spcPct val="0"/>
              </a:spcBef>
              <a:spcAft>
                <a:spcPts val="0"/>
              </a:spcAft>
              <a:buClr>
                <a:srgbClr val="000000"/>
              </a:buClr>
              <a:buSz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 Modificación</a:t>
            </a:r>
          </a:p>
          <a:p>
            <a:pPr marL="1371600" marR="0" lvl="3" indent="-285750" algn="just" defTabSz="914400" rtl="0" eaLnBrk="1" fontAlgn="auto" latinLnBrk="0" hangingPunct="1">
              <a:lnSpc>
                <a:spcPct val="150000"/>
              </a:lnSpc>
              <a:spcBef>
                <a:spcPct val="0"/>
              </a:spcBef>
              <a:spcAft>
                <a:spcPts val="0"/>
              </a:spcAft>
              <a:buClr>
                <a:srgbClr val="000000"/>
              </a:buClr>
              <a:buSz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 Destrucción </a:t>
            </a: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Imagen 1"/>
          <p:cNvPicPr>
            <a:picLocks noChangeAspect="1"/>
          </p:cNvPicPr>
          <p:nvPr/>
        </p:nvPicPr>
        <p:blipFill>
          <a:blip r:embed="rId2"/>
          <a:stretch>
            <a:fillRect/>
          </a:stretch>
        </p:blipFill>
        <p:spPr>
          <a:xfrm>
            <a:off x="7176308" y="1600200"/>
            <a:ext cx="4569698" cy="2980484"/>
          </a:xfrm>
          <a:prstGeom prst="rect">
            <a:avLst/>
          </a:prstGeom>
        </p:spPr>
      </p:pic>
    </p:spTree>
    <p:extLst>
      <p:ext uri="{BB962C8B-B14F-4D97-AF65-F5344CB8AC3E}">
        <p14:creationId xmlns:p14="http://schemas.microsoft.com/office/powerpoint/2010/main" val="559529523"/>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Objetivos de las Políticas de SI</a:t>
            </a:r>
          </a:p>
        </p:txBody>
      </p:sp>
      <p:sp>
        <p:nvSpPr>
          <p:cNvPr id="5" name="Rectángulo 4"/>
          <p:cNvSpPr/>
          <p:nvPr/>
        </p:nvSpPr>
        <p:spPr>
          <a:xfrm>
            <a:off x="295601" y="1223260"/>
            <a:ext cx="6925470" cy="5016758"/>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Establecer los lineamientos y directrices de la organización, para desarrollar el Sistema de Gestión de Seguridad de la Información, definiendo el marco de actuación apropiado para salvaguardar la información de la organización.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Coordinar y organizar el Gobierno de Seguridad de la Información orientado a la administración y establecimiento de un marco de gestión corporativa para controlar su implementación, mantenimiento y mejora continua.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Clasificar y controlar la información con el objeto de mantener una adecuada protección, acorde con su nivel de confidencialidad, integridad y disponibilidad.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Gestionar los riesgos mediante su identificación, valoración, análisis y evaluación, determinando el impacto, y sus diferentes opciones para su tratamiento con el fin de garantizar la seguridad de la información y continuidad del negocio.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Implementar los controles necesarios, con el fin de realizar el tratamiento de los riesgos a niveles aceptables definidos por la Organización.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Fortalecer la cultura de seguridad de la información en los empleados, terceros y clientes, mediante la concientización, entrenamiento y educación.</a:t>
            </a:r>
          </a:p>
        </p:txBody>
      </p:sp>
      <p:pic>
        <p:nvPicPr>
          <p:cNvPr id="8" name="Imagen 7"/>
          <p:cNvPicPr>
            <a:picLocks noChangeAspect="1"/>
          </p:cNvPicPr>
          <p:nvPr/>
        </p:nvPicPr>
        <p:blipFill>
          <a:blip r:embed="rId2"/>
          <a:stretch>
            <a:fillRect/>
          </a:stretch>
        </p:blipFill>
        <p:spPr>
          <a:xfrm>
            <a:off x="7418181" y="1223260"/>
            <a:ext cx="4587681" cy="2985669"/>
          </a:xfrm>
          <a:prstGeom prst="rect">
            <a:avLst/>
          </a:prstGeom>
        </p:spPr>
      </p:pic>
    </p:spTree>
    <p:extLst>
      <p:ext uri="{BB962C8B-B14F-4D97-AF65-F5344CB8AC3E}">
        <p14:creationId xmlns:p14="http://schemas.microsoft.com/office/powerpoint/2010/main" val="434116272"/>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Alcance</a:t>
            </a:r>
          </a:p>
        </p:txBody>
      </p:sp>
      <p:sp>
        <p:nvSpPr>
          <p:cNvPr id="5" name="Rectángulo 4"/>
          <p:cNvSpPr/>
          <p:nvPr/>
        </p:nvSpPr>
        <p:spPr>
          <a:xfrm>
            <a:off x="722040" y="1218004"/>
            <a:ext cx="10737524" cy="2308324"/>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Las Políticas de Seguridad de la información se fundamentan principalmente en la norma ISO/IEC 27001:2013, ya que proporciona un marco de gestión de la seguridad de la información el cual es utilizable por cualquier tipo de organización, pública o privada, grande o pequeña.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Las políticas desarrolladas bajo este marco aplican para todos los procesos de la organización, plataformas tecnológicas, empleados, contratistas, terceros y partes interesadas que tengan acceso a cualquier activo de información de la organización.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Imagen 1"/>
          <p:cNvPicPr>
            <a:picLocks noChangeAspect="1"/>
          </p:cNvPicPr>
          <p:nvPr/>
        </p:nvPicPr>
        <p:blipFill>
          <a:blip r:embed="rId2"/>
          <a:stretch>
            <a:fillRect/>
          </a:stretch>
        </p:blipFill>
        <p:spPr>
          <a:xfrm>
            <a:off x="5696299" y="3422552"/>
            <a:ext cx="4430107" cy="2783784"/>
          </a:xfrm>
          <a:prstGeom prst="rect">
            <a:avLst/>
          </a:prstGeom>
        </p:spPr>
      </p:pic>
      <p:pic>
        <p:nvPicPr>
          <p:cNvPr id="8" name="Imagen 7"/>
          <p:cNvPicPr>
            <a:picLocks noChangeAspect="1"/>
          </p:cNvPicPr>
          <p:nvPr/>
        </p:nvPicPr>
        <p:blipFill>
          <a:blip r:embed="rId3"/>
          <a:stretch>
            <a:fillRect/>
          </a:stretch>
        </p:blipFill>
        <p:spPr>
          <a:xfrm>
            <a:off x="1367772" y="3764253"/>
            <a:ext cx="2343150" cy="1952625"/>
          </a:xfrm>
          <a:prstGeom prst="rect">
            <a:avLst/>
          </a:prstGeom>
        </p:spPr>
      </p:pic>
    </p:spTree>
    <p:extLst>
      <p:ext uri="{BB962C8B-B14F-4D97-AF65-F5344CB8AC3E}">
        <p14:creationId xmlns:p14="http://schemas.microsoft.com/office/powerpoint/2010/main" val="3917917933"/>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5664" y="-11622"/>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Marco de Seguridad ISO 27001:2013</a:t>
            </a:r>
          </a:p>
        </p:txBody>
      </p:sp>
      <p:sp>
        <p:nvSpPr>
          <p:cNvPr id="2" name="Triángulo isósceles 1"/>
          <p:cNvSpPr/>
          <p:nvPr/>
        </p:nvSpPr>
        <p:spPr>
          <a:xfrm>
            <a:off x="780569" y="1033283"/>
            <a:ext cx="10200571" cy="5217459"/>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redondeado 4"/>
          <p:cNvSpPr/>
          <p:nvPr/>
        </p:nvSpPr>
        <p:spPr>
          <a:xfrm>
            <a:off x="8969214" y="5336343"/>
            <a:ext cx="1425362"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Adquisición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Desarrollo y Mantenimiento de Sistemas</a:t>
            </a:r>
          </a:p>
        </p:txBody>
      </p:sp>
      <p:sp>
        <p:nvSpPr>
          <p:cNvPr id="9" name="Rectángulo redondeado 8"/>
          <p:cNvSpPr/>
          <p:nvPr/>
        </p:nvSpPr>
        <p:spPr>
          <a:xfrm>
            <a:off x="7382227" y="5336342"/>
            <a:ext cx="1492857"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Seguridad en las Comunicaciones</a:t>
            </a:r>
          </a:p>
        </p:txBody>
      </p:sp>
      <p:sp>
        <p:nvSpPr>
          <p:cNvPr id="10" name="Rectángulo redondeado 9"/>
          <p:cNvSpPr/>
          <p:nvPr/>
        </p:nvSpPr>
        <p:spPr>
          <a:xfrm>
            <a:off x="5889371" y="5336342"/>
            <a:ext cx="1371600"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Criptografía</a:t>
            </a:r>
          </a:p>
        </p:txBody>
      </p:sp>
      <p:sp>
        <p:nvSpPr>
          <p:cNvPr id="11" name="Rectángulo redondeado 10"/>
          <p:cNvSpPr/>
          <p:nvPr/>
        </p:nvSpPr>
        <p:spPr>
          <a:xfrm>
            <a:off x="4396514" y="5336342"/>
            <a:ext cx="1371600"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Seguridad en las Operaciones</a:t>
            </a:r>
          </a:p>
        </p:txBody>
      </p:sp>
      <p:sp>
        <p:nvSpPr>
          <p:cNvPr id="12" name="Rectángulo redondeado 11"/>
          <p:cNvSpPr/>
          <p:nvPr/>
        </p:nvSpPr>
        <p:spPr>
          <a:xfrm>
            <a:off x="2903657" y="5334201"/>
            <a:ext cx="1371600" cy="91439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Gestión de la continuidad del Negocio</a:t>
            </a:r>
          </a:p>
        </p:txBody>
      </p:sp>
      <p:sp>
        <p:nvSpPr>
          <p:cNvPr id="13" name="Rectángulo redondeado 12"/>
          <p:cNvSpPr/>
          <p:nvPr/>
        </p:nvSpPr>
        <p:spPr>
          <a:xfrm>
            <a:off x="1410800" y="5330236"/>
            <a:ext cx="1371600"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Gestión de Incidentes de Seguridad de la Información</a:t>
            </a:r>
          </a:p>
        </p:txBody>
      </p:sp>
      <p:sp>
        <p:nvSpPr>
          <p:cNvPr id="14" name="Rectángulo redondeado 13"/>
          <p:cNvSpPr/>
          <p:nvPr/>
        </p:nvSpPr>
        <p:spPr>
          <a:xfrm>
            <a:off x="6696427" y="4368739"/>
            <a:ext cx="1667643" cy="91439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Seguridad Ligada a Los Recursos Humanos</a:t>
            </a:r>
          </a:p>
        </p:txBody>
      </p:sp>
      <p:sp>
        <p:nvSpPr>
          <p:cNvPr id="15" name="Rectángulo redondeado 14"/>
          <p:cNvSpPr/>
          <p:nvPr/>
        </p:nvSpPr>
        <p:spPr>
          <a:xfrm>
            <a:off x="3415554" y="4369733"/>
            <a:ext cx="1371600" cy="91439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Seguridad Física y Medio Ambiental</a:t>
            </a:r>
          </a:p>
        </p:txBody>
      </p:sp>
      <p:sp>
        <p:nvSpPr>
          <p:cNvPr id="16" name="Rectángulo redondeado 15"/>
          <p:cNvSpPr/>
          <p:nvPr/>
        </p:nvSpPr>
        <p:spPr>
          <a:xfrm>
            <a:off x="5203571" y="3748722"/>
            <a:ext cx="1371600" cy="331924"/>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Cumplimiento</a:t>
            </a:r>
          </a:p>
        </p:txBody>
      </p:sp>
      <p:sp>
        <p:nvSpPr>
          <p:cNvPr id="17" name="Rectángulo redondeado 16"/>
          <p:cNvSpPr/>
          <p:nvPr/>
        </p:nvSpPr>
        <p:spPr>
          <a:xfrm>
            <a:off x="6965471" y="2914564"/>
            <a:ext cx="1371600"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Control de Acceso</a:t>
            </a:r>
          </a:p>
        </p:txBody>
      </p:sp>
      <p:sp>
        <p:nvSpPr>
          <p:cNvPr id="18" name="Rectángulo redondeado 17"/>
          <p:cNvSpPr/>
          <p:nvPr/>
        </p:nvSpPr>
        <p:spPr>
          <a:xfrm>
            <a:off x="3493841" y="2901117"/>
            <a:ext cx="1371600" cy="91439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Gestión de Activos</a:t>
            </a:r>
          </a:p>
        </p:txBody>
      </p:sp>
      <p:sp>
        <p:nvSpPr>
          <p:cNvPr id="19" name="Rectángulo redondeado 18"/>
          <p:cNvSpPr/>
          <p:nvPr/>
        </p:nvSpPr>
        <p:spPr>
          <a:xfrm>
            <a:off x="5932893" y="1829385"/>
            <a:ext cx="1543672" cy="91439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Relacionamiento con Proveedores</a:t>
            </a:r>
          </a:p>
        </p:txBody>
      </p:sp>
      <p:sp>
        <p:nvSpPr>
          <p:cNvPr id="20" name="Rectángulo redondeado 19"/>
          <p:cNvSpPr/>
          <p:nvPr/>
        </p:nvSpPr>
        <p:spPr>
          <a:xfrm>
            <a:off x="4227486" y="1829384"/>
            <a:ext cx="1371600" cy="91439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Organización de la Seguridad de la Información</a:t>
            </a:r>
          </a:p>
        </p:txBody>
      </p:sp>
      <p:sp>
        <p:nvSpPr>
          <p:cNvPr id="21" name="Rectángulo redondeado 20"/>
          <p:cNvSpPr/>
          <p:nvPr/>
        </p:nvSpPr>
        <p:spPr>
          <a:xfrm>
            <a:off x="5195054" y="1226113"/>
            <a:ext cx="1371600" cy="50972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Políticas de Seguridad</a:t>
            </a:r>
          </a:p>
        </p:txBody>
      </p:sp>
      <p:cxnSp>
        <p:nvCxnSpPr>
          <p:cNvPr id="22" name="Conector recto de flecha 21"/>
          <p:cNvCxnSpPr/>
          <p:nvPr/>
        </p:nvCxnSpPr>
        <p:spPr>
          <a:xfrm flipH="1">
            <a:off x="322455" y="1034686"/>
            <a:ext cx="4630278" cy="496352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3" name="Rectángulo redondeado 22"/>
          <p:cNvSpPr/>
          <p:nvPr/>
        </p:nvSpPr>
        <p:spPr>
          <a:xfrm rot="18792419">
            <a:off x="3252191" y="1527908"/>
            <a:ext cx="1361231" cy="416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white"/>
                </a:solidFill>
                <a:effectLst/>
                <a:uLnTx/>
                <a:uFillTx/>
                <a:latin typeface="Calibri" panose="020F0502020204030204"/>
                <a:ea typeface="+mn-ea"/>
                <a:cs typeface="+mn-cs"/>
              </a:rPr>
              <a:t>Estratégico</a:t>
            </a:r>
          </a:p>
        </p:txBody>
      </p:sp>
      <p:sp>
        <p:nvSpPr>
          <p:cNvPr id="25" name="Rectángulo redondeado 24"/>
          <p:cNvSpPr/>
          <p:nvPr/>
        </p:nvSpPr>
        <p:spPr>
          <a:xfrm rot="18792419">
            <a:off x="1664800" y="3284328"/>
            <a:ext cx="1223726" cy="416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white"/>
                </a:solidFill>
                <a:effectLst/>
                <a:uLnTx/>
                <a:uFillTx/>
                <a:latin typeface="Calibri" panose="020F0502020204030204"/>
                <a:ea typeface="+mn-ea"/>
                <a:cs typeface="+mn-cs"/>
              </a:rPr>
              <a:t>Táctico</a:t>
            </a:r>
          </a:p>
        </p:txBody>
      </p:sp>
      <p:sp>
        <p:nvSpPr>
          <p:cNvPr id="26" name="Rectángulo redondeado 25"/>
          <p:cNvSpPr/>
          <p:nvPr/>
        </p:nvSpPr>
        <p:spPr>
          <a:xfrm rot="18792419">
            <a:off x="428260" y="4617509"/>
            <a:ext cx="1223726" cy="416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white"/>
                </a:solidFill>
                <a:effectLst/>
                <a:uLnTx/>
                <a:uFillTx/>
                <a:latin typeface="Calibri" panose="020F0502020204030204"/>
                <a:ea typeface="+mn-ea"/>
                <a:cs typeface="+mn-cs"/>
              </a:rPr>
              <a:t>Operativo</a:t>
            </a:r>
          </a:p>
        </p:txBody>
      </p:sp>
      <p:grpSp>
        <p:nvGrpSpPr>
          <p:cNvPr id="28" name="Grupo 27"/>
          <p:cNvGrpSpPr/>
          <p:nvPr/>
        </p:nvGrpSpPr>
        <p:grpSpPr>
          <a:xfrm>
            <a:off x="1832190" y="1006547"/>
            <a:ext cx="2102363" cy="1118840"/>
            <a:chOff x="1118383" y="1005147"/>
            <a:chExt cx="2102363" cy="1015663"/>
          </a:xfrm>
        </p:grpSpPr>
        <p:sp>
          <p:nvSpPr>
            <p:cNvPr id="24" name="Triángulo isósceles 23"/>
            <p:cNvSpPr/>
            <p:nvPr/>
          </p:nvSpPr>
          <p:spPr>
            <a:xfrm rot="10800000">
              <a:off x="1118383" y="1039394"/>
              <a:ext cx="2102363" cy="946008"/>
            </a:xfrm>
            <a:prstGeom prst="triangle">
              <a:avLst>
                <a:gd name="adj" fmla="val 50640"/>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CuadroTexto 26"/>
            <p:cNvSpPr txBox="1"/>
            <p:nvPr/>
          </p:nvSpPr>
          <p:spPr>
            <a:xfrm>
              <a:off x="1477990" y="1005147"/>
              <a:ext cx="138314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Evaluación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 y Tratamiento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del Riesgo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30" name="Conector recto 29"/>
          <p:cNvCxnSpPr/>
          <p:nvPr/>
        </p:nvCxnSpPr>
        <p:spPr>
          <a:xfrm>
            <a:off x="2555071" y="2799885"/>
            <a:ext cx="6518591" cy="3742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1265211" y="4158414"/>
            <a:ext cx="8765059" cy="1885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Rectángulo redondeado 28"/>
          <p:cNvSpPr/>
          <p:nvPr/>
        </p:nvSpPr>
        <p:spPr>
          <a:xfrm>
            <a:off x="8633012" y="1372446"/>
            <a:ext cx="242072" cy="180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ángulo redondeado 30"/>
          <p:cNvSpPr/>
          <p:nvPr/>
        </p:nvSpPr>
        <p:spPr>
          <a:xfrm>
            <a:off x="8633012" y="1739526"/>
            <a:ext cx="242072" cy="18053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ángulo redondeado 31"/>
          <p:cNvSpPr/>
          <p:nvPr/>
        </p:nvSpPr>
        <p:spPr>
          <a:xfrm>
            <a:off x="8633012" y="2108597"/>
            <a:ext cx="242072" cy="180539"/>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ángulo redondeado 32"/>
          <p:cNvSpPr/>
          <p:nvPr/>
        </p:nvSpPr>
        <p:spPr>
          <a:xfrm>
            <a:off x="8633012" y="1043292"/>
            <a:ext cx="242072" cy="18053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uadroTexto 2"/>
          <p:cNvSpPr txBox="1"/>
          <p:nvPr/>
        </p:nvSpPr>
        <p:spPr>
          <a:xfrm>
            <a:off x="8875084" y="995061"/>
            <a:ext cx="16785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VE" sz="1200" b="0" i="0" u="none" strike="noStrike" kern="1200" cap="none" spc="0" normalizeH="0" baseline="0" noProof="0" dirty="0">
                <a:ln>
                  <a:noFill/>
                </a:ln>
                <a:solidFill>
                  <a:prstClr val="black"/>
                </a:solidFill>
                <a:effectLst/>
                <a:uLnTx/>
                <a:uFillTx/>
                <a:latin typeface="Calibri" panose="020F0502020204030204"/>
                <a:ea typeface="+mn-ea"/>
                <a:cs typeface="+mn-cs"/>
              </a:rPr>
              <a:t>Seguridad Organizativa </a:t>
            </a:r>
          </a:p>
        </p:txBody>
      </p:sp>
      <p:sp>
        <p:nvSpPr>
          <p:cNvPr id="34" name="CuadroTexto 33"/>
          <p:cNvSpPr txBox="1"/>
          <p:nvPr/>
        </p:nvSpPr>
        <p:spPr>
          <a:xfrm>
            <a:off x="8875084" y="1336886"/>
            <a:ext cx="16785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VE" sz="1200" b="0" i="0" u="none" strike="noStrike" kern="1200" cap="none" spc="0" normalizeH="0" baseline="0" noProof="0" dirty="0">
                <a:ln>
                  <a:noFill/>
                </a:ln>
                <a:solidFill>
                  <a:prstClr val="black"/>
                </a:solidFill>
                <a:effectLst/>
                <a:uLnTx/>
                <a:uFillTx/>
                <a:latin typeface="Calibri" panose="020F0502020204030204"/>
                <a:ea typeface="+mn-ea"/>
                <a:cs typeface="+mn-cs"/>
              </a:rPr>
              <a:t>Seguridad Lógica</a:t>
            </a:r>
          </a:p>
        </p:txBody>
      </p:sp>
      <p:sp>
        <p:nvSpPr>
          <p:cNvPr id="36" name="CuadroTexto 35"/>
          <p:cNvSpPr txBox="1"/>
          <p:nvPr/>
        </p:nvSpPr>
        <p:spPr>
          <a:xfrm>
            <a:off x="8875084" y="1690884"/>
            <a:ext cx="16785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VE" sz="1200" b="0" i="0" u="none" strike="noStrike" kern="1200" cap="none" spc="0" normalizeH="0" baseline="0" noProof="0" dirty="0">
                <a:ln>
                  <a:noFill/>
                </a:ln>
                <a:solidFill>
                  <a:prstClr val="black"/>
                </a:solidFill>
                <a:effectLst/>
                <a:uLnTx/>
                <a:uFillTx/>
                <a:latin typeface="Calibri" panose="020F0502020204030204"/>
                <a:ea typeface="+mn-ea"/>
                <a:cs typeface="+mn-cs"/>
              </a:rPr>
              <a:t>Seguridad Física </a:t>
            </a:r>
          </a:p>
        </p:txBody>
      </p:sp>
      <p:sp>
        <p:nvSpPr>
          <p:cNvPr id="37" name="CuadroTexto 36"/>
          <p:cNvSpPr txBox="1"/>
          <p:nvPr/>
        </p:nvSpPr>
        <p:spPr>
          <a:xfrm>
            <a:off x="8875084" y="2058685"/>
            <a:ext cx="16785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VE" sz="1200" b="0" i="0" u="none" strike="noStrike" kern="1200" cap="none" spc="0" normalizeH="0" baseline="0" noProof="0" dirty="0">
                <a:ln>
                  <a:noFill/>
                </a:ln>
                <a:solidFill>
                  <a:prstClr val="black"/>
                </a:solidFill>
                <a:effectLst/>
                <a:uLnTx/>
                <a:uFillTx/>
                <a:latin typeface="Calibri" panose="020F0502020204030204"/>
                <a:ea typeface="+mn-ea"/>
                <a:cs typeface="+mn-cs"/>
              </a:rPr>
              <a:t>Seguridad Legal</a:t>
            </a:r>
          </a:p>
        </p:txBody>
      </p:sp>
    </p:spTree>
    <p:extLst>
      <p:ext uri="{BB962C8B-B14F-4D97-AF65-F5344CB8AC3E}">
        <p14:creationId xmlns:p14="http://schemas.microsoft.com/office/powerpoint/2010/main" val="1510773508"/>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Capas de Seguridad Técnicas</a:t>
            </a:r>
          </a:p>
        </p:txBody>
      </p:sp>
      <p:grpSp>
        <p:nvGrpSpPr>
          <p:cNvPr id="4" name="Grupo 3"/>
          <p:cNvGrpSpPr/>
          <p:nvPr/>
        </p:nvGrpSpPr>
        <p:grpSpPr>
          <a:xfrm>
            <a:off x="1127302" y="1096711"/>
            <a:ext cx="9937396" cy="5387568"/>
            <a:chOff x="412936" y="1194117"/>
            <a:chExt cx="8909373" cy="4676190"/>
          </a:xfrm>
        </p:grpSpPr>
        <p:pic>
          <p:nvPicPr>
            <p:cNvPr id="2" name="Imagen 1"/>
            <p:cNvPicPr>
              <a:picLocks noChangeAspect="1"/>
            </p:cNvPicPr>
            <p:nvPr/>
          </p:nvPicPr>
          <p:blipFill>
            <a:blip r:embed="rId2"/>
            <a:stretch>
              <a:fillRect/>
            </a:stretch>
          </p:blipFill>
          <p:spPr>
            <a:xfrm>
              <a:off x="412936" y="1194117"/>
              <a:ext cx="8909373" cy="4676190"/>
            </a:xfrm>
            <a:prstGeom prst="rect">
              <a:avLst/>
            </a:prstGeom>
          </p:spPr>
        </p:pic>
        <p:sp>
          <p:nvSpPr>
            <p:cNvPr id="3" name="CuadroTexto 2"/>
            <p:cNvSpPr txBox="1"/>
            <p:nvPr/>
          </p:nvSpPr>
          <p:spPr>
            <a:xfrm>
              <a:off x="5801889" y="1274799"/>
              <a:ext cx="352042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Defensa en Profundidad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400" b="0" i="0" u="none" strike="noStrike" kern="1200" cap="none" spc="0" normalizeH="0" baseline="0" noProof="0" dirty="0">
                  <a:ln>
                    <a:noFill/>
                  </a:ln>
                  <a:solidFill>
                    <a:prstClr val="white"/>
                  </a:solidFill>
                  <a:effectLst/>
                  <a:uLnTx/>
                  <a:uFillTx/>
                  <a:latin typeface="Calibri" panose="020F0502020204030204"/>
                  <a:ea typeface="+mn-ea"/>
                  <a:cs typeface="+mn-cs"/>
                </a:rPr>
                <a:t>Seguridad en Capas</a:t>
              </a:r>
            </a:p>
          </p:txBody>
        </p:sp>
      </p:grpSp>
    </p:spTree>
    <p:extLst>
      <p:ext uri="{BB962C8B-B14F-4D97-AF65-F5344CB8AC3E}">
        <p14:creationId xmlns:p14="http://schemas.microsoft.com/office/powerpoint/2010/main" val="2005732864"/>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Políticas y las Capas de Seguridad</a:t>
            </a:r>
          </a:p>
        </p:txBody>
      </p:sp>
      <p:sp>
        <p:nvSpPr>
          <p:cNvPr id="3" name="CuadroTexto 2"/>
          <p:cNvSpPr txBox="1"/>
          <p:nvPr/>
        </p:nvSpPr>
        <p:spPr>
          <a:xfrm>
            <a:off x="7455878" y="1194117"/>
            <a:ext cx="36857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white"/>
                </a:solidFill>
                <a:effectLst/>
                <a:uLnTx/>
                <a:uFillTx/>
                <a:latin typeface="Calibri" panose="020F0502020204030204"/>
                <a:ea typeface="+mn-ea"/>
                <a:cs typeface="+mn-cs"/>
              </a:rPr>
              <a:t>Defensa en Profundidad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VE" sz="1600" b="0" i="0" u="none" strike="noStrike" kern="1200" cap="none" spc="0" normalizeH="0" baseline="0" noProof="0" dirty="0">
                <a:ln>
                  <a:noFill/>
                </a:ln>
                <a:solidFill>
                  <a:prstClr val="white"/>
                </a:solidFill>
                <a:effectLst/>
                <a:uLnTx/>
                <a:uFillTx/>
                <a:latin typeface="Calibri" panose="020F0502020204030204"/>
                <a:ea typeface="+mn-ea"/>
                <a:cs typeface="+mn-cs"/>
              </a:rPr>
              <a:t>Seguridad en Capas</a:t>
            </a:r>
          </a:p>
        </p:txBody>
      </p:sp>
      <p:graphicFrame>
        <p:nvGraphicFramePr>
          <p:cNvPr id="4" name="Diagrama 3"/>
          <p:cNvGraphicFramePr/>
          <p:nvPr/>
        </p:nvGraphicFramePr>
        <p:xfrm>
          <a:off x="1776505" y="103939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8131889"/>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1" y="5905305"/>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27;p5"/>
          <p:cNvSpPr/>
          <p:nvPr/>
        </p:nvSpPr>
        <p:spPr>
          <a:xfrm rot="16200000" flipH="1" flipV="1">
            <a:off x="6032846" y="-111240"/>
            <a:ext cx="150800" cy="122016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116121" tIns="58044" rIns="116121" bIns="58044"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286"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14" name="TextBox 90"/>
          <p:cNvSpPr txBox="1"/>
          <p:nvPr/>
        </p:nvSpPr>
        <p:spPr>
          <a:xfrm>
            <a:off x="531442" y="5989895"/>
            <a:ext cx="1111188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Estructura de Políticas</a:t>
            </a:r>
            <a:endParaRPr kumimoji="0" lang="en-US"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endParaRPr>
          </a:p>
        </p:txBody>
      </p:sp>
      <p:pic>
        <p:nvPicPr>
          <p:cNvPr id="3" name="Imagen 2"/>
          <p:cNvPicPr>
            <a:picLocks noChangeAspect="1"/>
          </p:cNvPicPr>
          <p:nvPr/>
        </p:nvPicPr>
        <p:blipFill>
          <a:blip r:embed="rId3"/>
          <a:stretch>
            <a:fillRect/>
          </a:stretch>
        </p:blipFill>
        <p:spPr>
          <a:xfrm>
            <a:off x="-1" y="-17121"/>
            <a:ext cx="12192001" cy="5931280"/>
          </a:xfrm>
          <a:prstGeom prst="rect">
            <a:avLst/>
          </a:prstGeom>
        </p:spPr>
      </p:pic>
    </p:spTree>
    <p:extLst>
      <p:ext uri="{BB962C8B-B14F-4D97-AF65-F5344CB8AC3E}">
        <p14:creationId xmlns:p14="http://schemas.microsoft.com/office/powerpoint/2010/main" val="2855150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Diagrama 20"/>
          <p:cNvGraphicFramePr/>
          <p:nvPr/>
        </p:nvGraphicFramePr>
        <p:xfrm>
          <a:off x="1371600" y="939800"/>
          <a:ext cx="9906000" cy="576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8"/>
          <p:cNvSpPr txBox="1"/>
          <p:nvPr/>
        </p:nvSpPr>
        <p:spPr>
          <a:xfrm>
            <a:off x="609600" y="330200"/>
            <a:ext cx="7823200" cy="410433"/>
          </a:xfrm>
          <a:prstGeom prst="rect">
            <a:avLst/>
          </a:prstGeom>
        </p:spPr>
        <p:txBody>
          <a:bodyPr wrap="square" lIns="0" tIns="0" rIns="0" bIns="0" rtlCol="0" anchor="t">
            <a:spAutoFit/>
          </a:bodyPr>
          <a:lstStyle/>
          <a:p>
            <a:pPr defTabSz="406440"/>
            <a:r>
              <a:rPr lang="es-419" sz="2667" dirty="0">
                <a:solidFill>
                  <a:srgbClr val="003B5C"/>
                </a:solidFill>
                <a:latin typeface="Arial Black" panose="020B0A04020102020204" pitchFamily="34" charset="0"/>
                <a:cs typeface="Arial" panose="020B0604020202020204" pitchFamily="34" charset="0"/>
              </a:rPr>
              <a:t>Capas de Seguridad</a:t>
            </a:r>
          </a:p>
        </p:txBody>
      </p:sp>
    </p:spTree>
    <p:extLst>
      <p:ext uri="{BB962C8B-B14F-4D97-AF65-F5344CB8AC3E}">
        <p14:creationId xmlns:p14="http://schemas.microsoft.com/office/powerpoint/2010/main" val="158745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102462" y="152109"/>
            <a:ext cx="11078266" cy="73353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28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Política de Seguridad de Información</a:t>
            </a:r>
          </a:p>
        </p:txBody>
      </p:sp>
      <p:sp>
        <p:nvSpPr>
          <p:cNvPr id="5" name="Rectángulo 4"/>
          <p:cNvSpPr/>
          <p:nvPr/>
        </p:nvSpPr>
        <p:spPr>
          <a:xfrm>
            <a:off x="596563" y="2851966"/>
            <a:ext cx="6199534" cy="2308324"/>
          </a:xfrm>
          <a:prstGeom prst="rect">
            <a:avLst/>
          </a:prstGeom>
          <a:solidFill>
            <a:schemeClr val="bg1"/>
          </a:solidFill>
        </p:spPr>
        <p:txBody>
          <a:bodyPr wrap="square">
            <a:spAutoFit/>
          </a:bodyPr>
          <a:lstStyle/>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La política muestra el compromiso de la alta dirección.</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Esta adaptada a la empresa.</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Establece todos los objetivos de seguridad de la información.</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Exige el análisis periódico de riesgos.</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Exige documentación de la información.</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Establece pautas para el seguimiento de rendimiento.</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Busca la mejora continua.</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No hace alusión a ninguna tecnología especifica.</a:t>
            </a: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VE" sz="1600" b="0" i="0" u="none" strike="noStrike" kern="1200" cap="none" spc="0" normalizeH="0" baseline="0" noProof="0" dirty="0">
                <a:ln>
                  <a:noFill/>
                </a:ln>
                <a:solidFill>
                  <a:prstClr val="black"/>
                </a:solidFill>
                <a:effectLst/>
                <a:uLnTx/>
                <a:uFillTx/>
                <a:latin typeface="Calibri" panose="020F0502020204030204"/>
                <a:ea typeface="+mn-ea"/>
                <a:cs typeface="+mn-cs"/>
              </a:rPr>
              <a:t>Se enfoca en procesos de la organización.</a:t>
            </a:r>
          </a:p>
        </p:txBody>
      </p:sp>
      <p:pic>
        <p:nvPicPr>
          <p:cNvPr id="3" name="Imagen 2"/>
          <p:cNvPicPr>
            <a:picLocks noChangeAspect="1"/>
          </p:cNvPicPr>
          <p:nvPr/>
        </p:nvPicPr>
        <p:blipFill>
          <a:blip r:embed="rId2"/>
          <a:stretch>
            <a:fillRect/>
          </a:stretch>
        </p:blipFill>
        <p:spPr>
          <a:xfrm>
            <a:off x="7537526" y="4471438"/>
            <a:ext cx="3922038" cy="2309395"/>
          </a:xfrm>
          <a:prstGeom prst="rect">
            <a:avLst/>
          </a:prstGeom>
        </p:spPr>
      </p:pic>
      <p:sp>
        <p:nvSpPr>
          <p:cNvPr id="4" name="Rectángulo 3"/>
          <p:cNvSpPr/>
          <p:nvPr/>
        </p:nvSpPr>
        <p:spPr>
          <a:xfrm>
            <a:off x="488986" y="1098589"/>
            <a:ext cx="11084430"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1800" b="0" i="0" u="none" strike="noStrike" kern="1200" cap="none" spc="0" normalizeH="0" baseline="0" noProof="0" dirty="0">
                <a:ln>
                  <a:noFill/>
                </a:ln>
                <a:solidFill>
                  <a:prstClr val="black"/>
                </a:solidFill>
                <a:effectLst/>
                <a:uLnTx/>
                <a:uFillTx/>
                <a:latin typeface="Calibri" panose="020F0502020204030204"/>
                <a:ea typeface="+mn-ea"/>
                <a:cs typeface="+mn-cs"/>
              </a:rPr>
              <a:t>La política General de Seguridad de Información, normas y procedimientos que de ella se derivan, contienen los conceptos, así como la estructura para establecer las formas de control y tienen el objetivo de definir los fundamentos estratégicos, donde la dirección de la organización establezca con claridad las líneas rectoras de la empresa en materia de Seguridad de Información; las características de las políticas son las siguientes:</a:t>
            </a:r>
          </a:p>
        </p:txBody>
      </p:sp>
      <p:pic>
        <p:nvPicPr>
          <p:cNvPr id="9" name="Imagen 8"/>
          <p:cNvPicPr>
            <a:picLocks noChangeAspect="1"/>
          </p:cNvPicPr>
          <p:nvPr/>
        </p:nvPicPr>
        <p:blipFill>
          <a:blip r:embed="rId3"/>
          <a:stretch>
            <a:fillRect/>
          </a:stretch>
        </p:blipFill>
        <p:spPr>
          <a:xfrm>
            <a:off x="7537526" y="2417428"/>
            <a:ext cx="4035890" cy="2054010"/>
          </a:xfrm>
          <a:prstGeom prst="rect">
            <a:avLst/>
          </a:prstGeom>
        </p:spPr>
      </p:pic>
    </p:spTree>
    <p:extLst>
      <p:ext uri="{BB962C8B-B14F-4D97-AF65-F5344CB8AC3E}">
        <p14:creationId xmlns:p14="http://schemas.microsoft.com/office/powerpoint/2010/main" val="534233143"/>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Política de Gestión de Accesos</a:t>
            </a:r>
          </a:p>
        </p:txBody>
      </p:sp>
      <p:sp>
        <p:nvSpPr>
          <p:cNvPr id="11" name="Rectángulo 10"/>
          <p:cNvSpPr/>
          <p:nvPr/>
        </p:nvSpPr>
        <p:spPr>
          <a:xfrm>
            <a:off x="699247" y="1506403"/>
            <a:ext cx="6965577" cy="3785652"/>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Esta política establece los lineamientos para la adecuada asignación y gestión de accesos a los sistemas, redes, administración del ciclo de vida de los usuarios y manejo de identidades de la organización.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Define la conexión entre las identidades electrónicas y su conexión con las personas y responsables, con el objetivo de garantizar, el adecuado acceso, registro, seguimiento y trazabilidad de las acciones ejecutados en los dispositivos, áreas, ambientes (físicos o virtuales) y sistemas de la Organización.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Imagen 1"/>
          <p:cNvPicPr>
            <a:picLocks noChangeAspect="1"/>
          </p:cNvPicPr>
          <p:nvPr/>
        </p:nvPicPr>
        <p:blipFill>
          <a:blip r:embed="rId2"/>
          <a:stretch>
            <a:fillRect/>
          </a:stretch>
        </p:blipFill>
        <p:spPr>
          <a:xfrm>
            <a:off x="8562283" y="3567373"/>
            <a:ext cx="2350982" cy="2350982"/>
          </a:xfrm>
          <a:prstGeom prst="rect">
            <a:avLst/>
          </a:prstGeom>
        </p:spPr>
      </p:pic>
      <p:pic>
        <p:nvPicPr>
          <p:cNvPr id="3" name="Imagen 2"/>
          <p:cNvPicPr>
            <a:picLocks noChangeAspect="1"/>
          </p:cNvPicPr>
          <p:nvPr/>
        </p:nvPicPr>
        <p:blipFill>
          <a:blip r:embed="rId3"/>
          <a:stretch>
            <a:fillRect/>
          </a:stretch>
        </p:blipFill>
        <p:spPr>
          <a:xfrm>
            <a:off x="8562283" y="1506403"/>
            <a:ext cx="2466975" cy="1857375"/>
          </a:xfrm>
          <a:prstGeom prst="rect">
            <a:avLst/>
          </a:prstGeom>
        </p:spPr>
      </p:pic>
    </p:spTree>
    <p:extLst>
      <p:ext uri="{BB962C8B-B14F-4D97-AF65-F5344CB8AC3E}">
        <p14:creationId xmlns:p14="http://schemas.microsoft.com/office/powerpoint/2010/main" val="1381257393"/>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Gestión de Incidentes</a:t>
            </a:r>
          </a:p>
        </p:txBody>
      </p:sp>
      <p:sp>
        <p:nvSpPr>
          <p:cNvPr id="11" name="Rectángulo 10"/>
          <p:cNvSpPr/>
          <p:nvPr/>
        </p:nvSpPr>
        <p:spPr>
          <a:xfrm>
            <a:off x="1796402" y="1394295"/>
            <a:ext cx="7503460" cy="2862322"/>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Define los lineamientos y el curso de acción de la Organización, ante la presencia incidentes de Seguridad de la Información que afecte las operaciones, con el fin que sean tratados a través de un proceso establecido, donde se definen claramente los roles y responsabilidades.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El objetivo es un tratamiento efectivo de los incidentes para el restablecimiento de operaciones en el menor tiempo e impacto posibles.</a:t>
            </a:r>
          </a:p>
        </p:txBody>
      </p:sp>
      <p:pic>
        <p:nvPicPr>
          <p:cNvPr id="2" name="Imagen 1"/>
          <p:cNvPicPr>
            <a:picLocks noChangeAspect="1"/>
          </p:cNvPicPr>
          <p:nvPr/>
        </p:nvPicPr>
        <p:blipFill>
          <a:blip r:embed="rId2"/>
          <a:stretch>
            <a:fillRect/>
          </a:stretch>
        </p:blipFill>
        <p:spPr>
          <a:xfrm>
            <a:off x="1796402" y="4212144"/>
            <a:ext cx="7503460" cy="1475961"/>
          </a:xfrm>
          <a:prstGeom prst="rect">
            <a:avLst/>
          </a:prstGeom>
        </p:spPr>
      </p:pic>
    </p:spTree>
    <p:extLst>
      <p:ext uri="{BB962C8B-B14F-4D97-AF65-F5344CB8AC3E}">
        <p14:creationId xmlns:p14="http://schemas.microsoft.com/office/powerpoint/2010/main" val="724644256"/>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Uso Aceptable de la Tecnología</a:t>
            </a:r>
          </a:p>
        </p:txBody>
      </p:sp>
      <p:sp>
        <p:nvSpPr>
          <p:cNvPr id="10" name="Rectángulo 9"/>
          <p:cNvSpPr/>
          <p:nvPr/>
        </p:nvSpPr>
        <p:spPr>
          <a:xfrm>
            <a:off x="563431" y="2118851"/>
            <a:ext cx="6252883" cy="1631216"/>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Define las directrices de lo que la Organización considera  uso aceptable de los recursos Tecnológicos, establece los límites y alcances del uso de tales servicios y recursos, con el fin de orientarlo a la consecución de los objetivos de la empresa.</a:t>
            </a:r>
          </a:p>
        </p:txBody>
      </p:sp>
      <p:pic>
        <p:nvPicPr>
          <p:cNvPr id="2" name="Imagen 1"/>
          <p:cNvPicPr>
            <a:picLocks noChangeAspect="1"/>
          </p:cNvPicPr>
          <p:nvPr/>
        </p:nvPicPr>
        <p:blipFill>
          <a:blip r:embed="rId2"/>
          <a:stretch>
            <a:fillRect/>
          </a:stretch>
        </p:blipFill>
        <p:spPr>
          <a:xfrm>
            <a:off x="7355542" y="1547351"/>
            <a:ext cx="4452332" cy="3616320"/>
          </a:xfrm>
          <a:prstGeom prst="rect">
            <a:avLst/>
          </a:prstGeom>
        </p:spPr>
      </p:pic>
    </p:spTree>
    <p:extLst>
      <p:ext uri="{BB962C8B-B14F-4D97-AF65-F5344CB8AC3E}">
        <p14:creationId xmlns:p14="http://schemas.microsoft.com/office/powerpoint/2010/main" val="2246618391"/>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Clasificación de Información</a:t>
            </a:r>
          </a:p>
        </p:txBody>
      </p:sp>
      <p:sp>
        <p:nvSpPr>
          <p:cNvPr id="9" name="Rectángulo 8"/>
          <p:cNvSpPr/>
          <p:nvPr/>
        </p:nvSpPr>
        <p:spPr>
          <a:xfrm>
            <a:off x="995082" y="1867640"/>
            <a:ext cx="5392271" cy="2246769"/>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Define los criterios, de cómo se debe evaluar la información que la organización posee y el nivel de protección adecuada que esa información requiere a los efectos mitigar riesgos.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Establece la clasificación, ciclo de vida, tratamiento y destrucción.</a:t>
            </a:r>
          </a:p>
        </p:txBody>
      </p:sp>
      <p:pic>
        <p:nvPicPr>
          <p:cNvPr id="2" name="Imagen 1"/>
          <p:cNvPicPr>
            <a:picLocks noChangeAspect="1"/>
          </p:cNvPicPr>
          <p:nvPr/>
        </p:nvPicPr>
        <p:blipFill>
          <a:blip r:embed="rId2"/>
          <a:stretch>
            <a:fillRect/>
          </a:stretch>
        </p:blipFill>
        <p:spPr>
          <a:xfrm>
            <a:off x="7837572" y="1507619"/>
            <a:ext cx="3621991" cy="2490815"/>
          </a:xfrm>
          <a:prstGeom prst="rect">
            <a:avLst/>
          </a:prstGeom>
        </p:spPr>
      </p:pic>
      <p:pic>
        <p:nvPicPr>
          <p:cNvPr id="3" name="Imagen 2"/>
          <p:cNvPicPr>
            <a:picLocks noChangeAspect="1"/>
          </p:cNvPicPr>
          <p:nvPr/>
        </p:nvPicPr>
        <p:blipFill>
          <a:blip r:embed="rId3"/>
          <a:stretch>
            <a:fillRect/>
          </a:stretch>
        </p:blipFill>
        <p:spPr>
          <a:xfrm>
            <a:off x="7152706" y="4466658"/>
            <a:ext cx="4479224" cy="1702105"/>
          </a:xfrm>
          <a:prstGeom prst="rect">
            <a:avLst/>
          </a:prstGeom>
        </p:spPr>
      </p:pic>
    </p:spTree>
    <p:extLst>
      <p:ext uri="{BB962C8B-B14F-4D97-AF65-F5344CB8AC3E}">
        <p14:creationId xmlns:p14="http://schemas.microsoft.com/office/powerpoint/2010/main" val="2267658987"/>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Política de uso de las Redes Sociales</a:t>
            </a:r>
          </a:p>
        </p:txBody>
      </p:sp>
      <p:sp>
        <p:nvSpPr>
          <p:cNvPr id="10" name="Rectángulo 9"/>
          <p:cNvSpPr/>
          <p:nvPr/>
        </p:nvSpPr>
        <p:spPr>
          <a:xfrm>
            <a:off x="354719" y="1724538"/>
            <a:ext cx="6398393" cy="1938992"/>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Se refiere al establecimiento de lineamientos básicos, para el manejo y la operación de los diferentes medios sociales en los que está presente la compañía y en los que están presentes los colaboradores, define con claridad la vocería oficial en estos entornos y los procedimientos que deben seguirse.</a:t>
            </a:r>
          </a:p>
        </p:txBody>
      </p:sp>
      <p:pic>
        <p:nvPicPr>
          <p:cNvPr id="3" name="Imagen 2"/>
          <p:cNvPicPr>
            <a:picLocks noChangeAspect="1"/>
          </p:cNvPicPr>
          <p:nvPr/>
        </p:nvPicPr>
        <p:blipFill>
          <a:blip r:embed="rId2"/>
          <a:stretch>
            <a:fillRect/>
          </a:stretch>
        </p:blipFill>
        <p:spPr>
          <a:xfrm>
            <a:off x="7468215" y="1724538"/>
            <a:ext cx="4537648" cy="2631836"/>
          </a:xfrm>
          <a:prstGeom prst="rect">
            <a:avLst/>
          </a:prstGeom>
        </p:spPr>
      </p:pic>
    </p:spTree>
    <p:extLst>
      <p:ext uri="{BB962C8B-B14F-4D97-AF65-F5344CB8AC3E}">
        <p14:creationId xmlns:p14="http://schemas.microsoft.com/office/powerpoint/2010/main" val="2212601815"/>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73353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Política de Respaldo</a:t>
            </a:r>
          </a:p>
        </p:txBody>
      </p:sp>
      <p:sp>
        <p:nvSpPr>
          <p:cNvPr id="10" name="Rectángulo 9"/>
          <p:cNvSpPr/>
          <p:nvPr/>
        </p:nvSpPr>
        <p:spPr>
          <a:xfrm>
            <a:off x="282388" y="1775012"/>
            <a:ext cx="6037730" cy="1323439"/>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Establece las directrices en materia de respaldo, resguardo y Recuperación de información, siendo este un pilar fundamental para garantizar la Seguridad.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Imagen 1"/>
          <p:cNvPicPr>
            <a:picLocks noChangeAspect="1"/>
          </p:cNvPicPr>
          <p:nvPr/>
        </p:nvPicPr>
        <p:blipFill>
          <a:blip r:embed="rId2"/>
          <a:stretch>
            <a:fillRect/>
          </a:stretch>
        </p:blipFill>
        <p:spPr>
          <a:xfrm>
            <a:off x="6497826" y="1775012"/>
            <a:ext cx="5508037" cy="2549302"/>
          </a:xfrm>
          <a:prstGeom prst="rect">
            <a:avLst/>
          </a:prstGeom>
        </p:spPr>
      </p:pic>
      <p:sp>
        <p:nvSpPr>
          <p:cNvPr id="8" name="Rectángulo 7"/>
          <p:cNvSpPr/>
          <p:nvPr/>
        </p:nvSpPr>
        <p:spPr>
          <a:xfrm>
            <a:off x="282388" y="3098451"/>
            <a:ext cx="5230907" cy="1323439"/>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Banesco Banco Universal, C.A. cuenta con un proceso de Respaldo, es recomendable revisar si cumple con las recomendaciones de ISO 27001:2013.</a:t>
            </a:r>
          </a:p>
        </p:txBody>
      </p:sp>
    </p:spTree>
    <p:extLst>
      <p:ext uri="{BB962C8B-B14F-4D97-AF65-F5344CB8AC3E}">
        <p14:creationId xmlns:p14="http://schemas.microsoft.com/office/powerpoint/2010/main" val="680527418"/>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Política de Control de Cambio</a:t>
            </a:r>
          </a:p>
        </p:txBody>
      </p:sp>
      <p:sp>
        <p:nvSpPr>
          <p:cNvPr id="10" name="Rectángulo 9"/>
          <p:cNvSpPr/>
          <p:nvPr/>
        </p:nvSpPr>
        <p:spPr>
          <a:xfrm>
            <a:off x="457198" y="1514685"/>
            <a:ext cx="5230907" cy="2554545"/>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Las directrices de Control de Cambios son definidas en esta política, su objetivo es proporcionar procedimientos rigurosos, con el propósito de gestionar los cambios en la plataforma y los sistemas, para garantizar la calidad y seguridad de los ambientes productivos de manera que se mantenga la continuidad de las operaciones.</a:t>
            </a:r>
          </a:p>
        </p:txBody>
      </p:sp>
      <p:pic>
        <p:nvPicPr>
          <p:cNvPr id="2" name="Imagen 1"/>
          <p:cNvPicPr>
            <a:picLocks noChangeAspect="1"/>
          </p:cNvPicPr>
          <p:nvPr/>
        </p:nvPicPr>
        <p:blipFill>
          <a:blip r:embed="rId2"/>
          <a:stretch>
            <a:fillRect/>
          </a:stretch>
        </p:blipFill>
        <p:spPr>
          <a:xfrm>
            <a:off x="6516500" y="1514685"/>
            <a:ext cx="5210175" cy="3952875"/>
          </a:xfrm>
          <a:prstGeom prst="rect">
            <a:avLst/>
          </a:prstGeom>
        </p:spPr>
      </p:pic>
      <p:sp>
        <p:nvSpPr>
          <p:cNvPr id="8" name="Rectángulo 7"/>
          <p:cNvSpPr/>
          <p:nvPr/>
        </p:nvSpPr>
        <p:spPr>
          <a:xfrm>
            <a:off x="457197" y="4391985"/>
            <a:ext cx="5230907" cy="1323439"/>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En el caso de Banesco Banco Universal, C.A. ya existe un proceso de control de cambios, es recomendable revisar si cumple con las recomendaciones de ISO 27001:2013.</a:t>
            </a:r>
          </a:p>
        </p:txBody>
      </p:sp>
    </p:spTree>
    <p:extLst>
      <p:ext uri="{BB962C8B-B14F-4D97-AF65-F5344CB8AC3E}">
        <p14:creationId xmlns:p14="http://schemas.microsoft.com/office/powerpoint/2010/main" val="4165258758"/>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209047" cy="98007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90"/>
          <p:cNvSpPr txBox="1"/>
          <p:nvPr/>
        </p:nvSpPr>
        <p:spPr>
          <a:xfrm>
            <a:off x="0" y="116632"/>
            <a:ext cx="12192000" cy="677814"/>
          </a:xfrm>
          <a:prstGeom prst="rect">
            <a:avLst/>
          </a:prstGeom>
          <a:noFill/>
        </p:spPr>
        <p:txBody>
          <a:bodyPr wrap="square" rtlCol="0">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s-VE" sz="3300" b="1" i="0" u="none" strike="noStrike" kern="1200" cap="none" spc="0" normalizeH="0" baseline="0" noProof="0" dirty="0">
                <a:ln>
                  <a:noFill/>
                </a:ln>
                <a:solidFill>
                  <a:prstClr val="white"/>
                </a:solidFill>
                <a:effectLst/>
                <a:uLnTx/>
                <a:uFillTx/>
                <a:latin typeface="Montserrat Bold" charset="0"/>
                <a:ea typeface="Montserrat Bold" charset="0"/>
                <a:cs typeface="Montserrat Bold" charset="0"/>
              </a:rPr>
              <a:t>Política de Seguridad Física</a:t>
            </a:r>
          </a:p>
        </p:txBody>
      </p:sp>
      <p:sp>
        <p:nvSpPr>
          <p:cNvPr id="10" name="Rectángulo 9"/>
          <p:cNvSpPr/>
          <p:nvPr/>
        </p:nvSpPr>
        <p:spPr>
          <a:xfrm>
            <a:off x="457198" y="1264991"/>
            <a:ext cx="7086602" cy="2862322"/>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El objetivo de esta política es proteger los activos de información, del acceso físico no autorizado, daño e interferencia con la información.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Estos lineamientos deben definir que los medios de procesamiento de información crítica o confidencial debieran ubicarse en áreas seguras, protegidas por los perímetros de seguridad definidos, con las barreras de seguridad y controles de entrada apropiados.</a:t>
            </a:r>
          </a:p>
        </p:txBody>
      </p:sp>
      <p:sp>
        <p:nvSpPr>
          <p:cNvPr id="8" name="Rectángulo 7"/>
          <p:cNvSpPr/>
          <p:nvPr/>
        </p:nvSpPr>
        <p:spPr>
          <a:xfrm>
            <a:off x="457198" y="4412225"/>
            <a:ext cx="7086602" cy="1323439"/>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VE" sz="2000" b="0" i="0" u="none" strike="noStrike" kern="1200" cap="none" spc="0" normalizeH="0" baseline="0" noProof="0" dirty="0">
                <a:ln>
                  <a:noFill/>
                </a:ln>
                <a:solidFill>
                  <a:prstClr val="black"/>
                </a:solidFill>
                <a:effectLst/>
                <a:uLnTx/>
                <a:uFillTx/>
                <a:latin typeface="Calibri" panose="020F0502020204030204"/>
                <a:ea typeface="+mn-ea"/>
                <a:cs typeface="+mn-cs"/>
              </a:rPr>
              <a:t>En el caso de Banesco Banco Universal, C.A. cuenta con un área encargada de la seguridad física, es recomendable revisar si se cuenta con la política y si la misma cumple con las recomendaciones de ISO 27001:2013.</a:t>
            </a:r>
          </a:p>
        </p:txBody>
      </p:sp>
      <p:pic>
        <p:nvPicPr>
          <p:cNvPr id="4" name="Imagen 3"/>
          <p:cNvPicPr>
            <a:picLocks noChangeAspect="1"/>
          </p:cNvPicPr>
          <p:nvPr/>
        </p:nvPicPr>
        <p:blipFill>
          <a:blip r:embed="rId2"/>
          <a:stretch>
            <a:fillRect/>
          </a:stretch>
        </p:blipFill>
        <p:spPr>
          <a:xfrm>
            <a:off x="7844238" y="1852521"/>
            <a:ext cx="3916191" cy="2895881"/>
          </a:xfrm>
          <a:prstGeom prst="rect">
            <a:avLst/>
          </a:prstGeom>
        </p:spPr>
      </p:pic>
    </p:spTree>
    <p:extLst>
      <p:ext uri="{BB962C8B-B14F-4D97-AF65-F5344CB8AC3E}">
        <p14:creationId xmlns:p14="http://schemas.microsoft.com/office/powerpoint/2010/main" val="2618765507"/>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3B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001" y="254001"/>
            <a:ext cx="636699" cy="636699"/>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1301301" y="5967301"/>
            <a:ext cx="636699" cy="636699"/>
          </a:xfrm>
          <a:prstGeom prst="rect">
            <a:avLst/>
          </a:prstGeom>
        </p:spPr>
      </p:pic>
      <p:sp>
        <p:nvSpPr>
          <p:cNvPr id="47" name="CuadroTexto 46"/>
          <p:cNvSpPr txBox="1"/>
          <p:nvPr/>
        </p:nvSpPr>
        <p:spPr>
          <a:xfrm>
            <a:off x="519289" y="2768600"/>
            <a:ext cx="11418711" cy="1077218"/>
          </a:xfrm>
          <a:prstGeom prst="rect">
            <a:avLst/>
          </a:prstGeom>
          <a:noFill/>
        </p:spPr>
        <p:txBody>
          <a:bodyPr wrap="square" rtlCol="0">
            <a:spAutoFit/>
          </a:bodyPr>
          <a:lstStyle/>
          <a:p>
            <a:pPr algn="ctr" defTabSz="609630"/>
            <a:r>
              <a:rPr lang="es-ES" sz="6400" dirty="0">
                <a:solidFill>
                  <a:prstClr val="white"/>
                </a:solidFill>
                <a:latin typeface="Arial Black" panose="020B0A04020102020204" pitchFamily="34" charset="0"/>
              </a:rPr>
              <a:t>DUDAS Y PREGUNTAS </a:t>
            </a:r>
            <a:endParaRPr lang="es-VE" sz="6400" dirty="0">
              <a:solidFill>
                <a:prstClr val="white"/>
              </a:solidFill>
              <a:latin typeface="Arial Black" panose="020B0A04020102020204" pitchFamily="34" charset="0"/>
            </a:endParaRPr>
          </a:p>
        </p:txBody>
      </p:sp>
    </p:spTree>
    <p:extLst>
      <p:ext uri="{BB962C8B-B14F-4D97-AF65-F5344CB8AC3E}">
        <p14:creationId xmlns:p14="http://schemas.microsoft.com/office/powerpoint/2010/main" val="40275215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TotalTime>
  <Words>6858</Words>
  <Application>Microsoft Office PowerPoint</Application>
  <PresentationFormat>Panorámica</PresentationFormat>
  <Paragraphs>587</Paragraphs>
  <Slides>99</Slides>
  <Notes>8</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99</vt:i4>
      </vt:variant>
    </vt:vector>
  </HeadingPairs>
  <TitlesOfParts>
    <vt:vector size="110" baseType="lpstr">
      <vt:lpstr>Arial</vt:lpstr>
      <vt:lpstr>Arial Black</vt:lpstr>
      <vt:lpstr>Calibri</vt:lpstr>
      <vt:lpstr>Calibri Light</vt:lpstr>
      <vt:lpstr>Courier New</vt:lpstr>
      <vt:lpstr>Georgia</vt:lpstr>
      <vt:lpstr>Helvetica-Bold</vt:lpstr>
      <vt:lpstr>Montserrat Bold</vt:lpstr>
      <vt:lpstr>Wingdings</vt: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Joan Garcia Hurtado</dc:creator>
  <cp:lastModifiedBy>Joan Garcia Hurtado</cp:lastModifiedBy>
  <cp:revision>7</cp:revision>
  <dcterms:created xsi:type="dcterms:W3CDTF">2024-02-02T03:19:30Z</dcterms:created>
  <dcterms:modified xsi:type="dcterms:W3CDTF">2024-02-06T05:03:26Z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2024-02-02T03:36:42Z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40b7c90d-565e-46b3-9965-52622292796c</vt:lpwstr>
  </property>
  <property fmtid="{D5CDD505-2E9C-101B-9397-08002B2CF9AE}" pid="7" name="MSIP_Label_defa4170-0d19-0005-0004-bc88714345d2_ActionId">
    <vt:lpwstr>2db1a4bd-5883-40f9-8c33-618d012e28f3</vt:lpwstr>
  </property>
  <property fmtid="{D5CDD505-2E9C-101B-9397-08002B2CF9AE}" pid="8" name="MSIP_Label_defa4170-0d19-0005-0004-bc88714345d2_ContentBits">
    <vt:lpwstr>0</vt:lpwstr>
  </property>
</Properties>
</file>